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3"/>
  </p:notesMasterIdLst>
  <p:handoutMasterIdLst>
    <p:handoutMasterId r:id="rId44"/>
  </p:handoutMasterIdLst>
  <p:sldIdLst>
    <p:sldId id="256" r:id="rId2"/>
    <p:sldId id="301" r:id="rId3"/>
    <p:sldId id="326" r:id="rId4"/>
    <p:sldId id="405" r:id="rId5"/>
    <p:sldId id="445" r:id="rId6"/>
    <p:sldId id="406" r:id="rId7"/>
    <p:sldId id="366" r:id="rId8"/>
    <p:sldId id="446" r:id="rId9"/>
    <p:sldId id="369" r:id="rId10"/>
    <p:sldId id="367" r:id="rId11"/>
    <p:sldId id="368" r:id="rId12"/>
    <p:sldId id="447" r:id="rId13"/>
    <p:sldId id="370" r:id="rId14"/>
    <p:sldId id="371" r:id="rId15"/>
    <p:sldId id="372" r:id="rId16"/>
    <p:sldId id="373" r:id="rId17"/>
    <p:sldId id="375" r:id="rId18"/>
    <p:sldId id="374" r:id="rId19"/>
    <p:sldId id="377" r:id="rId20"/>
    <p:sldId id="444" r:id="rId21"/>
    <p:sldId id="380" r:id="rId22"/>
    <p:sldId id="381" r:id="rId23"/>
    <p:sldId id="386" r:id="rId24"/>
    <p:sldId id="382" r:id="rId25"/>
    <p:sldId id="427" r:id="rId26"/>
    <p:sldId id="384" r:id="rId27"/>
    <p:sldId id="385" r:id="rId28"/>
    <p:sldId id="383" r:id="rId29"/>
    <p:sldId id="407" r:id="rId30"/>
    <p:sldId id="389" r:id="rId31"/>
    <p:sldId id="424" r:id="rId32"/>
    <p:sldId id="425" r:id="rId33"/>
    <p:sldId id="391" r:id="rId34"/>
    <p:sldId id="422" r:id="rId35"/>
    <p:sldId id="423" r:id="rId36"/>
    <p:sldId id="394" r:id="rId37"/>
    <p:sldId id="439" r:id="rId38"/>
    <p:sldId id="440" r:id="rId39"/>
    <p:sldId id="441" r:id="rId40"/>
    <p:sldId id="443" r:id="rId41"/>
    <p:sldId id="400" r:id="rId42"/>
  </p:sldIdLst>
  <p:sldSz cx="12192000" cy="6858000"/>
  <p:notesSz cx="9926638" cy="67976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0999"/>
    <a:srgbClr val="4615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71" autoAdjust="0"/>
    <p:restoredTop sz="98513" autoAdjust="0"/>
  </p:normalViewPr>
  <p:slideViewPr>
    <p:cSldViewPr snapToGrid="0">
      <p:cViewPr varScale="1">
        <p:scale>
          <a:sx n="64" d="100"/>
          <a:sy n="64" d="100"/>
        </p:scale>
        <p:origin x="200" y="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7868278353523256E-2"/>
          <c:y val="0.10827243449364084"/>
          <c:w val="0.84062499999999996"/>
          <c:h val="0.82343775692435062"/>
        </c:manualLayout>
      </c:layout>
      <c:pie3DChart>
        <c:varyColors val="1"/>
        <c:ser>
          <c:idx val="0"/>
          <c:order val="0"/>
          <c:tx>
            <c:strRef>
              <c:f>Arkusz1!$B$1</c:f>
              <c:strCache>
                <c:ptCount val="1"/>
                <c:pt idx="0">
                  <c:v>Kolumna1</c:v>
                </c:pt>
              </c:strCache>
            </c:strRef>
          </c:tx>
          <c:dPt>
            <c:idx val="0"/>
            <c:bubble3D val="0"/>
            <c:explosion val="4"/>
            <c:spPr>
              <a:solidFill>
                <a:srgbClr val="00B050"/>
              </a:solidFill>
            </c:spPr>
            <c:extLst>
              <c:ext xmlns:c16="http://schemas.microsoft.com/office/drawing/2014/chart" uri="{C3380CC4-5D6E-409C-BE32-E72D297353CC}">
                <c16:uniqueId val="{00000001-7535-4BBC-8B32-1F328847AC90}"/>
              </c:ext>
            </c:extLst>
          </c:dPt>
          <c:dPt>
            <c:idx val="1"/>
            <c:bubble3D val="0"/>
            <c:explosion val="23"/>
            <c:spPr>
              <a:solidFill>
                <a:srgbClr val="0070C0"/>
              </a:solidFill>
            </c:spPr>
            <c:extLst>
              <c:ext xmlns:c16="http://schemas.microsoft.com/office/drawing/2014/chart" uri="{C3380CC4-5D6E-409C-BE32-E72D297353CC}">
                <c16:uniqueId val="{00000003-7535-4BBC-8B32-1F328847AC90}"/>
              </c:ext>
            </c:extLst>
          </c:dPt>
          <c:dPt>
            <c:idx val="2"/>
            <c:bubble3D val="0"/>
            <c:spPr>
              <a:solidFill>
                <a:schemeClr val="bg1">
                  <a:lumMod val="6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5-7535-4BBC-8B32-1F328847AC90}"/>
              </c:ext>
            </c:extLst>
          </c:dPt>
          <c:dLbls>
            <c:dLbl>
              <c:idx val="0"/>
              <c:layout>
                <c:manualLayout>
                  <c:x val="8.2837332270868327E-2"/>
                  <c:y val="0"/>
                </c:manualLayout>
              </c:layout>
              <c:tx>
                <c:rich>
                  <a:bodyPr/>
                  <a:lstStyle/>
                  <a:p>
                    <a:endParaRPr lang="pl-PL" dirty="0">
                      <a:solidFill>
                        <a:schemeClr val="tx1"/>
                      </a:solidFill>
                    </a:endParaRPr>
                  </a:p>
                  <a:p>
                    <a:endParaRPr lang="pl-PL" dirty="0">
                      <a:solidFill>
                        <a:schemeClr val="tx1"/>
                      </a:solidFill>
                    </a:endParaRPr>
                  </a:p>
                  <a:p>
                    <a:endParaRPr lang="pl-PL" dirty="0">
                      <a:solidFill>
                        <a:schemeClr val="tx1"/>
                      </a:solidFill>
                    </a:endParaRPr>
                  </a:p>
                  <a:p>
                    <a:r>
                      <a:rPr lang="pl-PL" sz="1600" dirty="0">
                        <a:solidFill>
                          <a:schemeClr val="tx1"/>
                        </a:solidFill>
                        <a:latin typeface="Encode Sans Compressed" panose="02000000000000000000" pitchFamily="2" charset="-18"/>
                      </a:rPr>
                      <a:t>   Bieżące utrzymanie dróg i mostów;</a:t>
                    </a:r>
                    <a:br>
                      <a:rPr lang="pl-PL" sz="1600" dirty="0">
                        <a:solidFill>
                          <a:schemeClr val="tx1"/>
                        </a:solidFill>
                        <a:latin typeface="Encode Sans Compressed" panose="02000000000000000000" pitchFamily="2" charset="-18"/>
                      </a:rPr>
                    </a:br>
                    <a:r>
                      <a:rPr lang="pl-PL" sz="1600" dirty="0">
                        <a:solidFill>
                          <a:schemeClr val="tx1"/>
                        </a:solidFill>
                        <a:latin typeface="Encode Sans Compressed" panose="02000000000000000000" pitchFamily="2" charset="-18"/>
                      </a:rPr>
                      <a:t> </a:t>
                    </a:r>
                    <a:r>
                      <a:rPr lang="pl-PL" sz="1600" b="1" dirty="0">
                        <a:solidFill>
                          <a:schemeClr val="tx1"/>
                        </a:solidFill>
                        <a:latin typeface="Encode Sans Compressed" panose="02000000000000000000" pitchFamily="2" charset="-18"/>
                      </a:rPr>
                      <a:t>122,6</a:t>
                    </a:r>
                    <a:r>
                      <a:rPr lang="pl-PL" sz="1600" b="1" baseline="0" dirty="0">
                        <a:solidFill>
                          <a:schemeClr val="tx1"/>
                        </a:solidFill>
                        <a:latin typeface="Encode Sans Compressed" panose="02000000000000000000" pitchFamily="2" charset="-18"/>
                      </a:rPr>
                      <a:t> mln </a:t>
                    </a:r>
                    <a:r>
                      <a:rPr lang="pl-PL" sz="1600" b="1" dirty="0">
                        <a:solidFill>
                          <a:schemeClr val="tx1"/>
                        </a:solidFill>
                        <a:latin typeface="Encode Sans Compressed" panose="02000000000000000000" pitchFamily="2" charset="-18"/>
                      </a:rPr>
                      <a:t>zł 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7535-4BBC-8B32-1F328847AC90}"/>
                </c:ext>
              </c:extLst>
            </c:dLbl>
            <c:dLbl>
              <c:idx val="1"/>
              <c:layout>
                <c:manualLayout>
                  <c:x val="1.2336508521094056E-2"/>
                  <c:y val="-1.1302368091611925E-2"/>
                </c:manualLayout>
              </c:layout>
              <c:tx>
                <c:rich>
                  <a:bodyPr/>
                  <a:lstStyle/>
                  <a:p>
                    <a:pPr>
                      <a:defRPr sz="1600"/>
                    </a:pPr>
                    <a:endParaRPr lang="pl-PL" sz="1600" dirty="0"/>
                  </a:p>
                  <a:p>
                    <a:pPr>
                      <a:defRPr sz="1600"/>
                    </a:pPr>
                    <a:endParaRPr lang="pl-PL" sz="1600" dirty="0"/>
                  </a:p>
                  <a:p>
                    <a:pPr>
                      <a:defRPr sz="1600"/>
                    </a:pPr>
                    <a:endParaRPr lang="pl-PL" sz="1600" dirty="0"/>
                  </a:p>
                  <a:p>
                    <a:pPr>
                      <a:defRPr sz="1600"/>
                    </a:pPr>
                    <a:endParaRPr lang="pl-PL" sz="1600" dirty="0"/>
                  </a:p>
                  <a:p>
                    <a:pPr>
                      <a:defRPr sz="1600"/>
                    </a:pPr>
                    <a:endParaRPr lang="pl-PL" sz="1600" dirty="0"/>
                  </a:p>
                  <a:p>
                    <a:pPr>
                      <a:defRPr sz="1600"/>
                    </a:pPr>
                    <a:endParaRPr lang="pl-PL" sz="1600" dirty="0"/>
                  </a:p>
                  <a:p>
                    <a:pPr>
                      <a:defRPr sz="1600"/>
                    </a:pPr>
                    <a:r>
                      <a:rPr lang="pl-PL" sz="1600" dirty="0">
                        <a:solidFill>
                          <a:schemeClr val="tx1"/>
                        </a:solidFill>
                        <a:latin typeface="Encode Sans Compressed" panose="02000000000000000000" pitchFamily="2" charset="-18"/>
                      </a:rPr>
                      <a:t>Wydatki </a:t>
                    </a:r>
                    <a:br>
                      <a:rPr lang="pl-PL" sz="1600" dirty="0">
                        <a:solidFill>
                          <a:schemeClr val="tx1"/>
                        </a:solidFill>
                        <a:latin typeface="Encode Sans Compressed" panose="02000000000000000000" pitchFamily="2" charset="-18"/>
                      </a:rPr>
                    </a:br>
                    <a:r>
                      <a:rPr lang="pl-PL" sz="1600" dirty="0">
                        <a:solidFill>
                          <a:schemeClr val="tx1"/>
                        </a:solidFill>
                        <a:latin typeface="Encode Sans Compressed" panose="02000000000000000000" pitchFamily="2" charset="-18"/>
                      </a:rPr>
                      <a:t>inwestycyjne; </a:t>
                    </a:r>
                    <a:br>
                      <a:rPr lang="pl-PL" sz="1600" dirty="0">
                        <a:solidFill>
                          <a:schemeClr val="tx1"/>
                        </a:solidFill>
                        <a:latin typeface="Encode Sans Compressed" panose="02000000000000000000" pitchFamily="2" charset="-18"/>
                      </a:rPr>
                    </a:br>
                    <a:r>
                      <a:rPr lang="pl-PL" sz="1600" b="1" dirty="0">
                        <a:solidFill>
                          <a:schemeClr val="tx1"/>
                        </a:solidFill>
                        <a:latin typeface="Encode Sans Compressed" panose="02000000000000000000" pitchFamily="2" charset="-18"/>
                      </a:rPr>
                      <a:t>   216,7 mln zł </a:t>
                    </a:r>
                  </a:p>
                </c:rich>
              </c:tx>
              <c:spPr>
                <a:scene3d>
                  <a:camera prst="orthographicFront"/>
                  <a:lightRig rig="threePt" dir="t"/>
                </a:scene3d>
                <a:sp3d>
                  <a:bevelB w="6350"/>
                </a:sp3d>
              </c:sp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7535-4BBC-8B32-1F328847AC90}"/>
                </c:ext>
              </c:extLst>
            </c:dLbl>
            <c:dLbl>
              <c:idx val="2"/>
              <c:layout>
                <c:manualLayout>
                  <c:x val="-0.16042720060085131"/>
                  <c:y val="7.1823922000166449E-2"/>
                </c:manualLayout>
              </c:layout>
              <c:tx>
                <c:rich>
                  <a:bodyPr/>
                  <a:lstStyle/>
                  <a:p>
                    <a:r>
                      <a:rPr lang="pl-PL" sz="1600" dirty="0">
                        <a:solidFill>
                          <a:schemeClr val="tx1"/>
                        </a:solidFill>
                        <a:latin typeface="Encode Sans Compressed" panose="02000000000000000000" pitchFamily="2" charset="-18"/>
                      </a:rPr>
                      <a:t>Koszty administrowania drogami;</a:t>
                    </a:r>
                    <a:br>
                      <a:rPr lang="pl-PL" sz="1600" dirty="0">
                        <a:solidFill>
                          <a:schemeClr val="tx1"/>
                        </a:solidFill>
                        <a:latin typeface="Encode Sans Compressed" panose="02000000000000000000" pitchFamily="2" charset="-18"/>
                      </a:rPr>
                    </a:br>
                    <a:r>
                      <a:rPr lang="pl-PL" sz="1600" dirty="0">
                        <a:solidFill>
                          <a:schemeClr val="tx1"/>
                        </a:solidFill>
                        <a:latin typeface="Encode Sans Compressed" panose="02000000000000000000" pitchFamily="2" charset="-18"/>
                      </a:rPr>
                      <a:t> </a:t>
                    </a:r>
                    <a:r>
                      <a:rPr lang="pl-PL" sz="1600" b="1" dirty="0">
                        <a:solidFill>
                          <a:schemeClr val="tx1"/>
                        </a:solidFill>
                        <a:latin typeface="Encode Sans Compressed" panose="02000000000000000000" pitchFamily="2" charset="-18"/>
                      </a:rPr>
                      <a:t>31,8 </a:t>
                    </a:r>
                    <a:r>
                      <a:rPr lang="pl-PL" sz="1600" b="1" baseline="0" dirty="0">
                        <a:solidFill>
                          <a:schemeClr val="tx1"/>
                        </a:solidFill>
                        <a:latin typeface="Encode Sans Compressed" panose="02000000000000000000" pitchFamily="2" charset="-18"/>
                      </a:rPr>
                      <a:t>mln</a:t>
                    </a:r>
                    <a:r>
                      <a:rPr lang="pl-PL" sz="1600" b="1" dirty="0">
                        <a:solidFill>
                          <a:schemeClr val="tx1"/>
                        </a:solidFill>
                        <a:latin typeface="Encode Sans Compressed" panose="02000000000000000000" pitchFamily="2" charset="-18"/>
                      </a:rPr>
                      <a:t> zł 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7535-4BBC-8B32-1F328847AC90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Arkusz1!$A$2:$A$4</c:f>
              <c:strCache>
                <c:ptCount val="3"/>
                <c:pt idx="0">
                  <c:v>Bieżące utrzymanie dróg i mostów</c:v>
                </c:pt>
                <c:pt idx="1">
                  <c:v>Wydatki inwestycyjne</c:v>
                </c:pt>
                <c:pt idx="2">
                  <c:v>Koszty administrowania drogami</c:v>
                </c:pt>
              </c:strCache>
            </c:strRef>
          </c:cat>
          <c:val>
            <c:numRef>
              <c:f>Arkusz1!$B$2:$B$4</c:f>
              <c:numCache>
                <c:formatCode>_("zł"* #,##0.00_);_("zł"* \(#,##0.00\);_("zł"* "-"??_);_(@_)</c:formatCode>
                <c:ptCount val="3"/>
                <c:pt idx="0">
                  <c:v>89079188</c:v>
                </c:pt>
                <c:pt idx="1">
                  <c:v>208033036.34999999</c:v>
                </c:pt>
                <c:pt idx="2">
                  <c:v>30836355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7535-4BBC-8B32-1F328847AC90}"/>
            </c:ext>
          </c:extLst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pl-PL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7868278353523256E-2"/>
          <c:y val="0.10827243449364084"/>
          <c:w val="0.84062499999999996"/>
          <c:h val="0.82343775692435062"/>
        </c:manualLayout>
      </c:layout>
      <c:pie3DChart>
        <c:varyColors val="1"/>
        <c:ser>
          <c:idx val="0"/>
          <c:order val="0"/>
          <c:tx>
            <c:strRef>
              <c:f>Arkusz1!$B$1</c:f>
              <c:strCache>
                <c:ptCount val="1"/>
                <c:pt idx="0">
                  <c:v>Kolumna1</c:v>
                </c:pt>
              </c:strCache>
            </c:strRef>
          </c:tx>
          <c:dPt>
            <c:idx val="0"/>
            <c:bubble3D val="0"/>
            <c:explosion val="4"/>
            <c:spPr>
              <a:solidFill>
                <a:srgbClr val="00B050"/>
              </a:solidFill>
            </c:spPr>
            <c:extLst>
              <c:ext xmlns:c16="http://schemas.microsoft.com/office/drawing/2014/chart" uri="{C3380CC4-5D6E-409C-BE32-E72D297353CC}">
                <c16:uniqueId val="{00000001-7535-4BBC-8B32-1F328847AC90}"/>
              </c:ext>
            </c:extLst>
          </c:dPt>
          <c:dPt>
            <c:idx val="1"/>
            <c:bubble3D val="0"/>
            <c:explosion val="23"/>
            <c:spPr>
              <a:solidFill>
                <a:srgbClr val="0070C0"/>
              </a:solidFill>
            </c:spPr>
            <c:extLst>
              <c:ext xmlns:c16="http://schemas.microsoft.com/office/drawing/2014/chart" uri="{C3380CC4-5D6E-409C-BE32-E72D297353CC}">
                <c16:uniqueId val="{00000003-7535-4BBC-8B32-1F328847AC90}"/>
              </c:ext>
            </c:extLst>
          </c:dPt>
          <c:dPt>
            <c:idx val="2"/>
            <c:bubble3D val="0"/>
            <c:spPr>
              <a:solidFill>
                <a:schemeClr val="bg1">
                  <a:lumMod val="6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5-7535-4BBC-8B32-1F328847AC90}"/>
              </c:ext>
            </c:extLst>
          </c:dPt>
          <c:dLbls>
            <c:dLbl>
              <c:idx val="0"/>
              <c:layout>
                <c:manualLayout>
                  <c:x val="8.5566230238159929E-2"/>
                  <c:y val="0"/>
                </c:manualLayout>
              </c:layout>
              <c:tx>
                <c:rich>
                  <a:bodyPr/>
                  <a:lstStyle/>
                  <a:p>
                    <a:endParaRPr lang="pl-PL" dirty="0">
                      <a:solidFill>
                        <a:schemeClr val="tx1"/>
                      </a:solidFill>
                    </a:endParaRPr>
                  </a:p>
                  <a:p>
                    <a:endParaRPr lang="pl-PL" dirty="0">
                      <a:solidFill>
                        <a:schemeClr val="tx1"/>
                      </a:solidFill>
                    </a:endParaRPr>
                  </a:p>
                  <a:p>
                    <a:endParaRPr lang="pl-PL" dirty="0">
                      <a:solidFill>
                        <a:schemeClr val="tx1"/>
                      </a:solidFill>
                    </a:endParaRPr>
                  </a:p>
                  <a:p>
                    <a:r>
                      <a:rPr lang="pl-PL" sz="1600" dirty="0">
                        <a:solidFill>
                          <a:schemeClr val="tx1"/>
                        </a:solidFill>
                        <a:latin typeface="Encode Sans Compressed" panose="02000000000000000000" pitchFamily="2" charset="-18"/>
                      </a:rPr>
                      <a:t>   Bieżące utrzymanie dróg i mostów;</a:t>
                    </a:r>
                    <a:br>
                      <a:rPr lang="pl-PL" sz="1600" dirty="0">
                        <a:solidFill>
                          <a:schemeClr val="tx1"/>
                        </a:solidFill>
                        <a:latin typeface="Encode Sans Compressed" panose="02000000000000000000" pitchFamily="2" charset="-18"/>
                      </a:rPr>
                    </a:br>
                    <a:r>
                      <a:rPr lang="pl-PL" sz="1600" dirty="0">
                        <a:solidFill>
                          <a:schemeClr val="tx1"/>
                        </a:solidFill>
                        <a:latin typeface="Encode Sans Compressed" panose="02000000000000000000" pitchFamily="2" charset="-18"/>
                      </a:rPr>
                      <a:t> </a:t>
                    </a:r>
                    <a:r>
                      <a:rPr lang="pl-PL" sz="1600" b="1" baseline="0" dirty="0">
                        <a:solidFill>
                          <a:schemeClr val="tx1"/>
                        </a:solidFill>
                        <a:latin typeface="Encode Sans Compressed" panose="02000000000000000000" pitchFamily="2" charset="-18"/>
                      </a:rPr>
                      <a:t> 100,3 mln </a:t>
                    </a:r>
                    <a:r>
                      <a:rPr lang="pl-PL" sz="1600" b="1" dirty="0">
                        <a:solidFill>
                          <a:schemeClr val="tx1"/>
                        </a:solidFill>
                        <a:latin typeface="Encode Sans Compressed" panose="02000000000000000000" pitchFamily="2" charset="-18"/>
                      </a:rPr>
                      <a:t>zł 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7535-4BBC-8B32-1F328847AC90}"/>
                </c:ext>
              </c:extLst>
            </c:dLbl>
            <c:dLbl>
              <c:idx val="1"/>
              <c:layout>
                <c:manualLayout>
                  <c:x val="1.2336508521094056E-2"/>
                  <c:y val="-1.1302368091611925E-2"/>
                </c:manualLayout>
              </c:layout>
              <c:tx>
                <c:rich>
                  <a:bodyPr/>
                  <a:lstStyle/>
                  <a:p>
                    <a:pPr>
                      <a:defRPr sz="1600"/>
                    </a:pPr>
                    <a:endParaRPr lang="pl-PL" sz="1600" dirty="0"/>
                  </a:p>
                  <a:p>
                    <a:pPr>
                      <a:defRPr sz="1600"/>
                    </a:pPr>
                    <a:endParaRPr lang="pl-PL" sz="1600" dirty="0"/>
                  </a:p>
                  <a:p>
                    <a:pPr>
                      <a:defRPr sz="1600"/>
                    </a:pPr>
                    <a:endParaRPr lang="pl-PL" sz="1600" dirty="0"/>
                  </a:p>
                  <a:p>
                    <a:pPr>
                      <a:defRPr sz="1600"/>
                    </a:pPr>
                    <a:endParaRPr lang="pl-PL" sz="1600" dirty="0"/>
                  </a:p>
                  <a:p>
                    <a:pPr>
                      <a:defRPr sz="1600"/>
                    </a:pPr>
                    <a:endParaRPr lang="pl-PL" sz="1600" dirty="0"/>
                  </a:p>
                  <a:p>
                    <a:pPr>
                      <a:defRPr sz="1600"/>
                    </a:pPr>
                    <a:endParaRPr lang="pl-PL" sz="1600" dirty="0"/>
                  </a:p>
                  <a:p>
                    <a:pPr>
                      <a:defRPr sz="1600"/>
                    </a:pPr>
                    <a:r>
                      <a:rPr lang="pl-PL" sz="1600" dirty="0">
                        <a:solidFill>
                          <a:schemeClr val="tx1"/>
                        </a:solidFill>
                        <a:latin typeface="Encode Sans Compressed" panose="02000000000000000000" pitchFamily="2" charset="-18"/>
                      </a:rPr>
                      <a:t>Wydatki </a:t>
                    </a:r>
                    <a:br>
                      <a:rPr lang="pl-PL" sz="1600" dirty="0">
                        <a:solidFill>
                          <a:schemeClr val="tx1"/>
                        </a:solidFill>
                        <a:latin typeface="Encode Sans Compressed" panose="02000000000000000000" pitchFamily="2" charset="-18"/>
                      </a:rPr>
                    </a:br>
                    <a:r>
                      <a:rPr lang="pl-PL" sz="1600" dirty="0">
                        <a:solidFill>
                          <a:schemeClr val="tx1"/>
                        </a:solidFill>
                        <a:latin typeface="Encode Sans Compressed" panose="02000000000000000000" pitchFamily="2" charset="-18"/>
                      </a:rPr>
                      <a:t>inwestycyjne; </a:t>
                    </a:r>
                    <a:br>
                      <a:rPr lang="pl-PL" sz="1600" dirty="0">
                        <a:solidFill>
                          <a:schemeClr val="tx1"/>
                        </a:solidFill>
                        <a:latin typeface="Encode Sans Compressed" panose="02000000000000000000" pitchFamily="2" charset="-18"/>
                      </a:rPr>
                    </a:br>
                    <a:r>
                      <a:rPr lang="pl-PL" sz="1600" b="1" dirty="0">
                        <a:solidFill>
                          <a:schemeClr val="tx1"/>
                        </a:solidFill>
                        <a:latin typeface="Encode Sans Compressed" panose="02000000000000000000" pitchFamily="2" charset="-18"/>
                      </a:rPr>
                      <a:t>    401,5 </a:t>
                    </a:r>
                    <a:r>
                      <a:rPr lang="pl-PL" sz="1600" b="1" dirty="0" err="1">
                        <a:solidFill>
                          <a:schemeClr val="tx1"/>
                        </a:solidFill>
                        <a:latin typeface="Encode Sans Compressed" panose="02000000000000000000" pitchFamily="2" charset="-18"/>
                      </a:rPr>
                      <a:t>mln</a:t>
                    </a:r>
                    <a:r>
                      <a:rPr lang="pl-PL" sz="1600" b="1" dirty="0">
                        <a:solidFill>
                          <a:schemeClr val="tx1"/>
                        </a:solidFill>
                        <a:latin typeface="Encode Sans Compressed" panose="02000000000000000000" pitchFamily="2" charset="-18"/>
                      </a:rPr>
                      <a:t> zł </a:t>
                    </a:r>
                  </a:p>
                </c:rich>
              </c:tx>
              <c:spPr>
                <a:scene3d>
                  <a:camera prst="orthographicFront"/>
                  <a:lightRig rig="threePt" dir="t"/>
                </a:scene3d>
                <a:sp3d>
                  <a:bevelB w="6350"/>
                </a:sp3d>
              </c:sp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7535-4BBC-8B32-1F328847AC90}"/>
                </c:ext>
              </c:extLst>
            </c:dLbl>
            <c:dLbl>
              <c:idx val="2"/>
              <c:layout>
                <c:manualLayout>
                  <c:x val="-0.16042720060085131"/>
                  <c:y val="7.1823922000166449E-2"/>
                </c:manualLayout>
              </c:layout>
              <c:tx>
                <c:rich>
                  <a:bodyPr/>
                  <a:lstStyle/>
                  <a:p>
                    <a:r>
                      <a:rPr lang="pl-PL" sz="1600" dirty="0">
                        <a:solidFill>
                          <a:schemeClr val="tx1"/>
                        </a:solidFill>
                        <a:latin typeface="Encode Sans Compressed" panose="02000000000000000000" pitchFamily="2" charset="-18"/>
                      </a:rPr>
                      <a:t>Koszty administrowania drogami;</a:t>
                    </a:r>
                    <a:br>
                      <a:rPr lang="pl-PL" sz="1600" dirty="0">
                        <a:solidFill>
                          <a:schemeClr val="tx1"/>
                        </a:solidFill>
                        <a:latin typeface="Encode Sans Compressed" panose="02000000000000000000" pitchFamily="2" charset="-18"/>
                      </a:rPr>
                    </a:br>
                    <a:r>
                      <a:rPr lang="pl-PL" sz="1600" dirty="0">
                        <a:solidFill>
                          <a:schemeClr val="tx1"/>
                        </a:solidFill>
                        <a:latin typeface="Encode Sans Compressed" panose="02000000000000000000" pitchFamily="2" charset="-18"/>
                      </a:rPr>
                      <a:t> </a:t>
                    </a:r>
                    <a:r>
                      <a:rPr lang="pl-PL" sz="1600" b="1" dirty="0">
                        <a:solidFill>
                          <a:schemeClr val="tx1"/>
                        </a:solidFill>
                        <a:latin typeface="Encode Sans Compressed" panose="02000000000000000000" pitchFamily="2" charset="-18"/>
                      </a:rPr>
                      <a:t>33,8</a:t>
                    </a:r>
                    <a:r>
                      <a:rPr lang="pl-PL" sz="1600" b="1" baseline="0" dirty="0">
                        <a:solidFill>
                          <a:schemeClr val="tx1"/>
                        </a:solidFill>
                        <a:latin typeface="Encode Sans Compressed" panose="02000000000000000000" pitchFamily="2" charset="-18"/>
                      </a:rPr>
                      <a:t> mln</a:t>
                    </a:r>
                    <a:r>
                      <a:rPr lang="pl-PL" sz="1600" b="1" dirty="0">
                        <a:solidFill>
                          <a:schemeClr val="tx1"/>
                        </a:solidFill>
                        <a:latin typeface="Encode Sans Compressed" panose="02000000000000000000" pitchFamily="2" charset="-18"/>
                      </a:rPr>
                      <a:t> zł 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7535-4BBC-8B32-1F328847AC90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Arkusz1!$A$2:$A$4</c:f>
              <c:strCache>
                <c:ptCount val="3"/>
                <c:pt idx="0">
                  <c:v>Bieżące utrzymanie dróg i mostów</c:v>
                </c:pt>
                <c:pt idx="1">
                  <c:v>Wydatki inwestycyjne</c:v>
                </c:pt>
                <c:pt idx="2">
                  <c:v>Koszty administrowania drogami</c:v>
                </c:pt>
              </c:strCache>
            </c:strRef>
          </c:cat>
          <c:val>
            <c:numRef>
              <c:f>Arkusz1!$B$2:$B$4</c:f>
              <c:numCache>
                <c:formatCode>_("zł"* #,##0.00_);_("zł"* \(#,##0.00\);_("zł"* "-"??_);_(@_)</c:formatCode>
                <c:ptCount val="3"/>
                <c:pt idx="0">
                  <c:v>89079188</c:v>
                </c:pt>
                <c:pt idx="1">
                  <c:v>208033036.34999999</c:v>
                </c:pt>
                <c:pt idx="2">
                  <c:v>30836355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7535-4BBC-8B32-1F328847AC90}"/>
            </c:ext>
          </c:extLst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pl-PL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1017075662744955"/>
          <c:y val="0.2051277138020553"/>
          <c:w val="0.8763670625087947"/>
          <c:h val="0.7948722861979447"/>
        </c:manualLayout>
      </c:layout>
      <c:pie3DChart>
        <c:varyColors val="1"/>
        <c:ser>
          <c:idx val="0"/>
          <c:order val="0"/>
          <c:tx>
            <c:strRef>
              <c:f>Arkusz1!$B$1</c:f>
              <c:strCache>
                <c:ptCount val="1"/>
                <c:pt idx="0">
                  <c:v>Sprzedaż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10CA-4B67-96AA-1925F21795F7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10CA-4B67-96AA-1925F21795F7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10CA-4B67-96AA-1925F21795F7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10CA-4B67-96AA-1925F21795F7}"/>
              </c:ext>
            </c:extLst>
          </c:dPt>
          <c:dPt>
            <c:idx val="4"/>
            <c:bubble3D val="0"/>
            <c:spPr>
              <a:solidFill>
                <a:srgbClr val="FF0000"/>
              </a:solidFill>
              <a:ln w="25400">
                <a:solidFill>
                  <a:srgbClr val="FF0000"/>
                </a:solidFill>
              </a:ln>
              <a:effectLst/>
              <a:sp3d contourW="25400">
                <a:contourClr>
                  <a:srgbClr val="FF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2-508B-4E8A-BDE0-CD421EA0B7CA}"/>
              </c:ext>
            </c:extLst>
          </c:dPt>
          <c:dLbls>
            <c:dLbl>
              <c:idx val="0"/>
              <c:layout>
                <c:manualLayout>
                  <c:x val="-0.21008593749999999"/>
                  <c:y val="-0.32062313480418703"/>
                </c:manualLayout>
              </c:layout>
              <c:tx>
                <c:rich>
                  <a:bodyPr/>
                  <a:lstStyle/>
                  <a:p>
                    <a:fld id="{0E4E03F2-70C0-4479-810B-097512AFB1EB}" type="CATEGORYNAME">
                      <a:rPr lang="pl-PL" sz="1600" b="1" smtClean="0">
                        <a:latin typeface="Encode Sans Compressed" panose="02000000000000000000" pitchFamily="2" charset="-18"/>
                      </a:rPr>
                      <a:pPr/>
                      <a:t>[NAZWA KATEGORII]</a:t>
                    </a:fld>
                    <a:r>
                      <a:rPr lang="pl-PL" sz="1600" b="1" baseline="0" dirty="0">
                        <a:latin typeface="Encode Sans Compressed" panose="02000000000000000000" pitchFamily="2" charset="-18"/>
                      </a:rPr>
                      <a:t> 281,3 mln zł</a:t>
                    </a: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10CA-4B67-96AA-1925F21795F7}"/>
                </c:ext>
              </c:extLst>
            </c:dLbl>
            <c:dLbl>
              <c:idx val="1"/>
              <c:layout>
                <c:manualLayout>
                  <c:x val="0.16441018700787402"/>
                  <c:y val="8.3011559854111724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600" b="1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Encode Sans Compressed" panose="02000000000000000000" pitchFamily="2" charset="-18"/>
                        <a:ea typeface="+mn-ea"/>
                        <a:cs typeface="+mn-cs"/>
                      </a:defRPr>
                    </a:pPr>
                    <a:fld id="{7BE8DEED-48F6-42BD-82BE-DEC060BBD978}" type="CATEGORYNAME">
                      <a:rPr lang="pl-PL" sz="1600" b="1" smtClean="0">
                        <a:latin typeface="Encode Sans Compressed" panose="02000000000000000000" pitchFamily="2" charset="-18"/>
                      </a:rPr>
                      <a:pPr>
                        <a:defRPr sz="1600" b="1">
                          <a:latin typeface="Encode Sans Compressed" panose="02000000000000000000" pitchFamily="2" charset="-18"/>
                        </a:defRPr>
                      </a:pPr>
                      <a:t>[NAZWA KATEGORII]</a:t>
                    </a:fld>
                    <a:r>
                      <a:rPr lang="pl-PL" sz="1600" b="1" baseline="0" dirty="0">
                        <a:latin typeface="Encode Sans Compressed" panose="02000000000000000000" pitchFamily="2" charset="-18"/>
                      </a:rPr>
                      <a:t> 59,5 mln zł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Encode Sans Compressed" panose="02000000000000000000" pitchFamily="2" charset="-18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10CA-4B67-96AA-1925F21795F7}"/>
                </c:ext>
              </c:extLst>
            </c:dLbl>
            <c:dLbl>
              <c:idx val="2"/>
              <c:layout>
                <c:manualLayout>
                  <c:x val="-0.15441443092340731"/>
                  <c:y val="4.8599954644629496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600" b="1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Encode Sans Compressed" panose="02000000000000000000" pitchFamily="2" charset="-18"/>
                        <a:ea typeface="+mn-ea"/>
                        <a:cs typeface="+mn-cs"/>
                      </a:defRPr>
                    </a:pPr>
                    <a:fld id="{91F9454C-585A-4C1F-AA68-5BB6B7931505}" type="CATEGORYNAME">
                      <a:rPr lang="pl-PL" sz="1400" b="1" smtClean="0">
                        <a:latin typeface="Encode Sans Compressed" panose="02000000000000000000" pitchFamily="2" charset="-18"/>
                      </a:rPr>
                      <a:pPr>
                        <a:defRPr sz="1600" b="1">
                          <a:latin typeface="Encode Sans Compressed" panose="02000000000000000000" pitchFamily="2" charset="-18"/>
                        </a:defRPr>
                      </a:pPr>
                      <a:t>[NAZWA KATEGORII]</a:t>
                    </a:fld>
                    <a:endParaRPr lang="pl-PL" sz="1600" b="1" baseline="0" dirty="0">
                      <a:latin typeface="Encode Sans Compressed" panose="02000000000000000000" pitchFamily="2" charset="-18"/>
                    </a:endParaRPr>
                  </a:p>
                  <a:p>
                    <a:pPr>
                      <a:defRPr sz="1600" b="1">
                        <a:latin typeface="Encode Sans Compressed" panose="02000000000000000000" pitchFamily="2" charset="-18"/>
                      </a:defRPr>
                    </a:pPr>
                    <a:r>
                      <a:rPr lang="pl-PL" sz="1600" b="1" baseline="0" dirty="0">
                        <a:latin typeface="Encode Sans Compressed" panose="02000000000000000000" pitchFamily="2" charset="-18"/>
                      </a:rPr>
                      <a:t>22,9 mln zł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Encode Sans Compressed" panose="02000000000000000000" pitchFamily="2" charset="-18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10CA-4B67-96AA-1925F21795F7}"/>
                </c:ext>
              </c:extLst>
            </c:dLbl>
            <c:dLbl>
              <c:idx val="3"/>
              <c:layout>
                <c:manualLayout>
                  <c:x val="-1.1944624194702935E-2"/>
                  <c:y val="4.9264073989415519E-4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400" b="1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Encode Sans Compressed" panose="02000000000000000000" pitchFamily="2" charset="-18"/>
                        <a:ea typeface="+mn-ea"/>
                        <a:cs typeface="+mn-cs"/>
                      </a:defRPr>
                    </a:pPr>
                    <a:fld id="{CDC06D9D-1508-4D0A-ACFA-18C2563B0E77}" type="CATEGORYNAME">
                      <a:rPr lang="pl-PL" sz="1400" b="1" smtClean="0">
                        <a:latin typeface="Encode Sans Compressed" panose="02000000000000000000" pitchFamily="2" charset="-18"/>
                      </a:rPr>
                      <a:pPr>
                        <a:defRPr sz="1400" b="1">
                          <a:latin typeface="Encode Sans Compressed" panose="02000000000000000000" pitchFamily="2" charset="-18"/>
                        </a:defRPr>
                      </a:pPr>
                      <a:t>[NAZWA KATEGORII]</a:t>
                    </a:fld>
                    <a:endParaRPr lang="pl-PL" sz="1400" b="1" baseline="0" dirty="0">
                      <a:latin typeface="Encode Sans Compressed" panose="02000000000000000000" pitchFamily="2" charset="-18"/>
                    </a:endParaRPr>
                  </a:p>
                  <a:p>
                    <a:pPr>
                      <a:defRPr sz="1400" b="1">
                        <a:latin typeface="Encode Sans Compressed" panose="02000000000000000000" pitchFamily="2" charset="-18"/>
                      </a:defRPr>
                    </a:pPr>
                    <a:r>
                      <a:rPr lang="pl-PL" sz="1400" b="1" baseline="0" dirty="0">
                        <a:latin typeface="Encode Sans Compressed" panose="02000000000000000000" pitchFamily="2" charset="-18"/>
                      </a:rPr>
                      <a:t>10,3 mln zł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Encode Sans Compressed" panose="02000000000000000000" pitchFamily="2" charset="-18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10CA-4B67-96AA-1925F21795F7}"/>
                </c:ext>
              </c:extLst>
            </c:dLbl>
            <c:dLbl>
              <c:idx val="4"/>
              <c:layout>
                <c:manualLayout>
                  <c:x val="0.33231335719398714"/>
                  <c:y val="-3.8773077786982142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400" b="1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Encode Sans Compressed" panose="02000000000000000000" pitchFamily="2" charset="-18"/>
                        <a:ea typeface="+mn-ea"/>
                        <a:cs typeface="+mn-cs"/>
                      </a:defRPr>
                    </a:pPr>
                    <a:fld id="{002CD937-8EF3-42F6-9875-87C86F02092B}" type="CATEGORYNAME">
                      <a:rPr lang="pl-PL" sz="1400" b="1" smtClean="0">
                        <a:latin typeface="Encode Sans Compressed" panose="02000000000000000000" pitchFamily="2" charset="-18"/>
                      </a:rPr>
                      <a:pPr>
                        <a:defRPr sz="1400" b="1">
                          <a:latin typeface="Encode Sans Compressed" panose="02000000000000000000" pitchFamily="2" charset="-18"/>
                        </a:defRPr>
                      </a:pPr>
                      <a:t>[NAZWA KATEGORII]</a:t>
                    </a:fld>
                    <a:endParaRPr lang="pl-PL" sz="1400" b="1" dirty="0">
                      <a:latin typeface="Encode Sans Compressed" panose="02000000000000000000" pitchFamily="2" charset="-18"/>
                    </a:endParaRPr>
                  </a:p>
                  <a:p>
                    <a:pPr>
                      <a:defRPr sz="1400" b="1">
                        <a:latin typeface="Encode Sans Compressed" panose="02000000000000000000" pitchFamily="2" charset="-18"/>
                      </a:defRPr>
                    </a:pPr>
                    <a:r>
                      <a:rPr lang="pl-PL" sz="1400" b="1" baseline="0" dirty="0">
                        <a:latin typeface="Encode Sans Compressed" panose="02000000000000000000" pitchFamily="2" charset="-18"/>
                      </a:rPr>
                      <a:t>5 mln zł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Encode Sans Compressed" panose="02000000000000000000" pitchFamily="2" charset="-18"/>
                      <a:ea typeface="+mn-ea"/>
                      <a:cs typeface="+mn-cs"/>
                    </a:defRPr>
                  </a:pPr>
                  <a:endParaRPr lang="pl-PL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508B-4E8A-BDE0-CD421EA0B7C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Arkusz1!$A$2:$A$6</c:f>
              <c:strCache>
                <c:ptCount val="5"/>
                <c:pt idx="0">
                  <c:v>Inwestycje WRPO</c:v>
                </c:pt>
                <c:pt idx="1">
                  <c:v>Inwestycje własne</c:v>
                </c:pt>
                <c:pt idx="2">
                  <c:v>Odnowy nawierzchni</c:v>
                </c:pt>
                <c:pt idx="3">
                  <c:v>Poprawa bezpieczeństwa</c:v>
                </c:pt>
                <c:pt idx="4">
                  <c:v>Ścieżki rowerowe</c:v>
                </c:pt>
              </c:strCache>
            </c:strRef>
          </c:cat>
          <c:val>
            <c:numRef>
              <c:f>Arkusz1!$B$2:$B$6</c:f>
              <c:numCache>
                <c:formatCode>"zł"#,##0.00_);[Red]\("zł"#,##0.00\)</c:formatCode>
                <c:ptCount val="5"/>
                <c:pt idx="0">
                  <c:v>281255615</c:v>
                </c:pt>
                <c:pt idx="1">
                  <c:v>53305999.020000003</c:v>
                </c:pt>
                <c:pt idx="2">
                  <c:v>21399145.579999998</c:v>
                </c:pt>
                <c:pt idx="3">
                  <c:v>10272117</c:v>
                </c:pt>
                <c:pt idx="4">
                  <c:v>5000000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08B-4E8A-BDE0-CD421EA0B7C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0.65</cdr:x>
      <cdr:y>0.72545</cdr:y>
    </cdr:from>
    <cdr:to>
      <cdr:x>1</cdr:x>
      <cdr:y>0.82188</cdr:y>
    </cdr:to>
    <cdr:sp macro="" textlink="">
      <cdr:nvSpPr>
        <cdr:cNvPr id="2" name="pole tekstowe 1"/>
        <cdr:cNvSpPr txBox="1"/>
      </cdr:nvSpPr>
      <cdr:spPr>
        <a:xfrm xmlns:a="http://schemas.openxmlformats.org/drawingml/2006/main">
          <a:off x="6604000" y="3930953"/>
          <a:ext cx="2844800" cy="52251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pl-PL" sz="1100" dirty="0"/>
        </a:p>
      </cdr:txBody>
    </cdr:sp>
  </cdr:relSizeAnchor>
  <cdr:relSizeAnchor xmlns:cdr="http://schemas.openxmlformats.org/drawingml/2006/chartDrawing">
    <cdr:from>
      <cdr:x>0.53393</cdr:x>
      <cdr:y>0.89286</cdr:y>
    </cdr:from>
    <cdr:to>
      <cdr:x>1</cdr:x>
      <cdr:y>1</cdr:y>
    </cdr:to>
    <cdr:sp macro="" textlink="">
      <cdr:nvSpPr>
        <cdr:cNvPr id="3" name="pole tekstowe 2"/>
        <cdr:cNvSpPr txBox="1"/>
      </cdr:nvSpPr>
      <cdr:spPr>
        <a:xfrm xmlns:a="http://schemas.openxmlformats.org/drawingml/2006/main">
          <a:off x="4384819" y="4248373"/>
          <a:ext cx="3827529" cy="50979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pl-PL" sz="3200" b="1" dirty="0"/>
        </a:p>
      </cdr:txBody>
    </cdr:sp>
  </cdr:relSizeAnchor>
  <cdr:relSizeAnchor xmlns:cdr="http://schemas.openxmlformats.org/drawingml/2006/chartDrawing">
    <cdr:from>
      <cdr:x>0.59988</cdr:x>
      <cdr:y>0.86401</cdr:y>
    </cdr:from>
    <cdr:to>
      <cdr:x>1</cdr:x>
      <cdr:y>1</cdr:y>
    </cdr:to>
    <cdr:sp macro="" textlink="">
      <cdr:nvSpPr>
        <cdr:cNvPr id="4" name="pole tekstowe 3"/>
        <cdr:cNvSpPr txBox="1"/>
      </cdr:nvSpPr>
      <cdr:spPr>
        <a:xfrm xmlns:a="http://schemas.openxmlformats.org/drawingml/2006/main">
          <a:off x="6443573" y="4532800"/>
          <a:ext cx="3724275" cy="6858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pl-PL" sz="2800" b="1" dirty="0">
              <a:solidFill>
                <a:srgbClr val="FF0000"/>
              </a:solidFill>
              <a:latin typeface="Encode Sans Compressed" panose="02000000000000000000" pitchFamily="2" charset="-18"/>
            </a:rPr>
            <a:t>Łącznie: 371,1 mln zł</a:t>
          </a:r>
        </a:p>
        <a:p xmlns:a="http://schemas.openxmlformats.org/drawingml/2006/main">
          <a:endParaRPr lang="pl-PL" sz="1100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0.65</cdr:x>
      <cdr:y>0.72545</cdr:y>
    </cdr:from>
    <cdr:to>
      <cdr:x>1</cdr:x>
      <cdr:y>0.82188</cdr:y>
    </cdr:to>
    <cdr:sp macro="" textlink="">
      <cdr:nvSpPr>
        <cdr:cNvPr id="2" name="pole tekstowe 1"/>
        <cdr:cNvSpPr txBox="1"/>
      </cdr:nvSpPr>
      <cdr:spPr>
        <a:xfrm xmlns:a="http://schemas.openxmlformats.org/drawingml/2006/main">
          <a:off x="6604000" y="3930953"/>
          <a:ext cx="2844800" cy="52251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pl-PL" sz="1100" dirty="0"/>
        </a:p>
      </cdr:txBody>
    </cdr:sp>
  </cdr:relSizeAnchor>
  <cdr:relSizeAnchor xmlns:cdr="http://schemas.openxmlformats.org/drawingml/2006/chartDrawing">
    <cdr:from>
      <cdr:x>0.53393</cdr:x>
      <cdr:y>0.89286</cdr:y>
    </cdr:from>
    <cdr:to>
      <cdr:x>1</cdr:x>
      <cdr:y>1</cdr:y>
    </cdr:to>
    <cdr:sp macro="" textlink="">
      <cdr:nvSpPr>
        <cdr:cNvPr id="3" name="pole tekstowe 2"/>
        <cdr:cNvSpPr txBox="1"/>
      </cdr:nvSpPr>
      <cdr:spPr>
        <a:xfrm xmlns:a="http://schemas.openxmlformats.org/drawingml/2006/main">
          <a:off x="4384819" y="4248373"/>
          <a:ext cx="3827529" cy="50979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pl-PL" sz="3200" b="1" dirty="0"/>
        </a:p>
      </cdr:txBody>
    </cdr:sp>
  </cdr:relSizeAnchor>
  <cdr:relSizeAnchor xmlns:cdr="http://schemas.openxmlformats.org/drawingml/2006/chartDrawing">
    <cdr:from>
      <cdr:x>0.59988</cdr:x>
      <cdr:y>0.86401</cdr:y>
    </cdr:from>
    <cdr:to>
      <cdr:x>1</cdr:x>
      <cdr:y>1</cdr:y>
    </cdr:to>
    <cdr:sp macro="" textlink="">
      <cdr:nvSpPr>
        <cdr:cNvPr id="4" name="pole tekstowe 3"/>
        <cdr:cNvSpPr txBox="1"/>
      </cdr:nvSpPr>
      <cdr:spPr>
        <a:xfrm xmlns:a="http://schemas.openxmlformats.org/drawingml/2006/main">
          <a:off x="6443573" y="4532800"/>
          <a:ext cx="3724275" cy="6858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pl-PL" sz="2800" b="1" dirty="0">
              <a:solidFill>
                <a:srgbClr val="FF0000"/>
              </a:solidFill>
              <a:latin typeface="Encode Sans Compressed" panose="02000000000000000000" pitchFamily="2" charset="-18"/>
            </a:rPr>
            <a:t>Łącznie: 535,6 mln zł</a:t>
          </a:r>
        </a:p>
        <a:p xmlns:a="http://schemas.openxmlformats.org/drawingml/2006/main">
          <a:endParaRPr lang="pl-PL" sz="1100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 dirty="0"/>
          </a:p>
        </p:txBody>
      </p:sp>
      <p:sp>
        <p:nvSpPr>
          <p:cNvPr id="3" name="Symbol zastępczy daty 2"/>
          <p:cNvSpPr>
            <a:spLocks noGrp="1"/>
          </p:cNvSpPr>
          <p:nvPr>
            <p:ph type="dt" sz="quarter" idx="1"/>
          </p:nvPr>
        </p:nvSpPr>
        <p:spPr>
          <a:xfrm>
            <a:off x="5621696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2C2948-8780-4085-B69E-4A4087A9A822}" type="datetimeFigureOut">
              <a:rPr lang="pl-PL" smtClean="0"/>
              <a:t>18.03.2022</a:t>
            </a:fld>
            <a:endParaRPr lang="pl-PL" dirty="0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2"/>
          </p:nvPr>
        </p:nvSpPr>
        <p:spPr>
          <a:xfrm>
            <a:off x="0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 dirty="0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3"/>
          </p:nvPr>
        </p:nvSpPr>
        <p:spPr>
          <a:xfrm>
            <a:off x="5621696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DAFD66-5DC1-4110-8CEA-EB604CD44D74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7524804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 dirty="0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5622800" y="1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B47544-97BD-4345-91EC-4D25767DBB80}" type="datetimeFigureOut">
              <a:rPr lang="pl-PL" smtClean="0"/>
              <a:t>18.03.2022</a:t>
            </a:fld>
            <a:endParaRPr lang="pl-PL" dirty="0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2925763" y="850900"/>
            <a:ext cx="4075112" cy="2292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 dirty="0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992665" y="3271381"/>
            <a:ext cx="7941310" cy="267658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2" y="6456613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 dirty="0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5622800" y="6456613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60784D-E261-4268-8044-B7AD02413D5A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5203210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816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3800" cap="small" baseline="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 dirty="0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457164" y="5991225"/>
            <a:ext cx="2743200" cy="365125"/>
          </a:xfrm>
        </p:spPr>
        <p:txBody>
          <a:bodyPr/>
          <a:lstStyle>
            <a:lvl1pPr algn="ctr"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fld id="{36668AAE-9AF4-4FD9-BEE8-6E2A037AADA2}" type="datetimeFigureOut">
              <a:rPr lang="pl-PL" smtClean="0"/>
              <a:pPr/>
              <a:t>18.03.2022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7371961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1" cy="686816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69303"/>
          </a:xfrm>
        </p:spPr>
        <p:txBody>
          <a:bodyPr>
            <a:normAutofit/>
          </a:bodyPr>
          <a:lstStyle>
            <a:lvl1pPr algn="r">
              <a:defRPr sz="2800" cap="small" baseline="0">
                <a:solidFill>
                  <a:schemeClr val="bg1"/>
                </a:solidFill>
              </a:defRPr>
            </a:lvl1pPr>
          </a:lstStyle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aseline="0">
                <a:latin typeface="Verdana" panose="020B0604030504040204" pitchFamily="34" charset="0"/>
              </a:defRPr>
            </a:lvl1pPr>
            <a:lvl2pPr>
              <a:defRPr baseline="0">
                <a:latin typeface="Verdana" panose="020B0604030504040204" pitchFamily="34" charset="0"/>
              </a:defRPr>
            </a:lvl2pPr>
            <a:lvl3pPr>
              <a:defRPr baseline="0">
                <a:latin typeface="Verdana" panose="020B0604030504040204" pitchFamily="34" charset="0"/>
              </a:defRPr>
            </a:lvl3pPr>
            <a:lvl4pPr>
              <a:defRPr baseline="0">
                <a:latin typeface="Verdana" panose="020B0604030504040204" pitchFamily="34" charset="0"/>
              </a:defRPr>
            </a:lvl4pPr>
            <a:lvl5pPr>
              <a:defRPr baseline="0">
                <a:latin typeface="Verdana" panose="020B0604030504040204" pitchFamily="34" charset="0"/>
              </a:defRPr>
            </a:lvl5pPr>
          </a:lstStyle>
          <a:p>
            <a:pPr lvl="0"/>
            <a:r>
              <a:rPr lang="pl-PL" dirty="0"/>
              <a:t>Edytuj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B4CC0-4BD1-4734-B1DA-52723922A22F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2882050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Symbol zastępczy zawartości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8" y="0"/>
            <a:ext cx="121739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26444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668AAE-9AF4-4FD9-BEE8-6E2A037AADA2}" type="datetimeFigureOut">
              <a:rPr lang="pl-PL" smtClean="0"/>
              <a:t>18.03.2022</a:t>
            </a:fld>
            <a:endParaRPr lang="pl-P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BB4CC0-4BD1-4734-B1DA-52723922A22F}" type="slidenum">
              <a:rPr lang="pl-PL" smtClean="0"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3833759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gif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gi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gi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ole tekstowe 4"/>
          <p:cNvSpPr txBox="1"/>
          <p:nvPr/>
        </p:nvSpPr>
        <p:spPr>
          <a:xfrm>
            <a:off x="0" y="2829807"/>
            <a:ext cx="1219200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3800" b="1" dirty="0">
                <a:solidFill>
                  <a:schemeClr val="bg1"/>
                </a:solidFill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  <a:t>Realizacja zadań na drogach wojewódzkich </a:t>
            </a:r>
            <a:br>
              <a:rPr lang="pl-PL" sz="3800" b="1" dirty="0">
                <a:solidFill>
                  <a:schemeClr val="bg1"/>
                </a:solidFill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pl-PL" sz="3800" b="1" dirty="0">
                <a:solidFill>
                  <a:schemeClr val="bg1"/>
                </a:solidFill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  <a:t>Województwa Wielkopolskiego </a:t>
            </a:r>
            <a:br>
              <a:rPr lang="pl-PL" sz="3800" b="1" dirty="0">
                <a:solidFill>
                  <a:schemeClr val="bg1"/>
                </a:solidFill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pl-PL" sz="3800" b="1" dirty="0">
                <a:solidFill>
                  <a:schemeClr val="bg1"/>
                </a:solidFill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  <a:t>w 2021 roku</a:t>
            </a:r>
          </a:p>
        </p:txBody>
      </p:sp>
    </p:spTree>
    <p:extLst>
      <p:ext uri="{BB962C8B-B14F-4D97-AF65-F5344CB8AC3E}">
        <p14:creationId xmlns:p14="http://schemas.microsoft.com/office/powerpoint/2010/main" val="39101502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ytuł 1">
            <a:extLst>
              <a:ext uri="{FF2B5EF4-FFF2-40B4-BE49-F238E27FC236}">
                <a16:creationId xmlns:a16="http://schemas.microsoft.com/office/drawing/2014/main" id="{0DA970B0-7626-4082-B16E-C3C9D83F3A38}"/>
              </a:ext>
            </a:extLst>
          </p:cNvPr>
          <p:cNvSpPr txBox="1">
            <a:spLocks/>
          </p:cNvSpPr>
          <p:nvPr/>
        </p:nvSpPr>
        <p:spPr>
          <a:xfrm>
            <a:off x="838200" y="305763"/>
            <a:ext cx="10515600" cy="76930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small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  <a:t>Realizacja zadań na drogach wojewódzkich </a:t>
            </a:r>
            <a:b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  <a:t>Województwa Wielkopolskiego w 2021 r.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96240" y="1238565"/>
            <a:ext cx="11433810" cy="761686"/>
          </a:xfrm>
        </p:spPr>
        <p:txBody>
          <a:bodyPr>
            <a:normAutofit fontScale="62500" lnSpcReduction="20000"/>
          </a:bodyPr>
          <a:lstStyle/>
          <a:p>
            <a:pPr marL="0" indent="0" algn="ctr">
              <a:buNone/>
            </a:pPr>
            <a:r>
              <a:rPr lang="pl-PL" sz="40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Rozbudowa DW 432</a:t>
            </a:r>
          </a:p>
          <a:p>
            <a:pPr marL="0" indent="0" algn="ctr">
              <a:buNone/>
            </a:pPr>
            <a:r>
              <a:rPr lang="pl-PL" sz="4000" b="1" dirty="0">
                <a:latin typeface="Encode Sans Compressed" panose="02000000000000000000" pitchFamily="2" charset="-18"/>
              </a:rPr>
              <a:t>od Ruszkowa do </a:t>
            </a:r>
            <a:r>
              <a:rPr lang="pl-PL" sz="4000" b="1" dirty="0" err="1">
                <a:latin typeface="Encode Sans Compressed" panose="02000000000000000000" pitchFamily="2" charset="-18"/>
              </a:rPr>
              <a:t>Grzymysławic</a:t>
            </a:r>
            <a:endParaRPr lang="pl-PL" sz="4000" b="1" dirty="0">
              <a:latin typeface="Encode Sans Compressed" panose="02000000000000000000" pitchFamily="2" charset="-18"/>
            </a:endParaRPr>
          </a:p>
          <a:p>
            <a:pPr marL="0" indent="0" algn="ctr">
              <a:buNone/>
            </a:pPr>
            <a:endParaRPr lang="pl-PL" dirty="0"/>
          </a:p>
          <a:p>
            <a:pPr marL="0" indent="0" algn="ctr">
              <a:buNone/>
            </a:pPr>
            <a:endParaRPr lang="pl-PL" dirty="0"/>
          </a:p>
          <a:p>
            <a:pPr marL="0" indent="0" algn="ctr">
              <a:buNone/>
            </a:pPr>
            <a:endParaRPr lang="pl-PL" dirty="0"/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466C408C-0CC0-40BF-961F-F85274AA06A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514" y="286007"/>
            <a:ext cx="9297447" cy="6571993"/>
          </a:xfrm>
          <a:prstGeom prst="rect">
            <a:avLst/>
          </a:prstGeom>
        </p:spPr>
      </p:pic>
      <p:pic>
        <p:nvPicPr>
          <p:cNvPr id="4" name="Obraz 3" descr="Obraz zawierający trawa, niebo, zewnętrzne, droga&#10;&#10;Opis wygenerowany automatycznie">
            <a:extLst>
              <a:ext uri="{FF2B5EF4-FFF2-40B4-BE49-F238E27FC236}">
                <a16:creationId xmlns:a16="http://schemas.microsoft.com/office/drawing/2014/main" id="{281A8C2D-1FF1-45B1-9386-F15FC8D8CA2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49" y="1576368"/>
            <a:ext cx="6875447" cy="5156586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3" name="pole tekstowe 12">
            <a:extLst>
              <a:ext uri="{FF2B5EF4-FFF2-40B4-BE49-F238E27FC236}">
                <a16:creationId xmlns:a16="http://schemas.microsoft.com/office/drawing/2014/main" id="{486EF245-0440-4BCB-A028-3E94B1879DE1}"/>
              </a:ext>
            </a:extLst>
          </p:cNvPr>
          <p:cNvSpPr txBox="1"/>
          <p:nvPr/>
        </p:nvSpPr>
        <p:spPr>
          <a:xfrm>
            <a:off x="6970644" y="3754010"/>
            <a:ext cx="4859406" cy="2677656"/>
          </a:xfrm>
          <a:prstGeom prst="rect">
            <a:avLst/>
          </a:prstGeom>
          <a:solidFill>
            <a:schemeClr val="bg1">
              <a:alpha val="56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sz="2400" dirty="0">
                <a:latin typeface="Encode Sans Compressed" panose="02000000000000000000" pitchFamily="2" charset="-18"/>
              </a:rPr>
              <a:t>Realizacja w latach </a:t>
            </a:r>
            <a:r>
              <a:rPr lang="pl-PL" sz="24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2018-2022</a:t>
            </a:r>
          </a:p>
          <a:p>
            <a:pPr algn="ctr"/>
            <a:endParaRPr lang="pl-PL" sz="2400" b="1" dirty="0">
              <a:solidFill>
                <a:srgbClr val="FF0000"/>
              </a:solidFill>
              <a:latin typeface="Encode Sans Compressed" panose="02000000000000000000" pitchFamily="2" charset="-18"/>
            </a:endParaRPr>
          </a:p>
          <a:p>
            <a:pPr algn="ctr"/>
            <a:r>
              <a:rPr lang="pl-PL" sz="2400" dirty="0">
                <a:latin typeface="Encode Sans Compressed" panose="02000000000000000000" pitchFamily="2" charset="-18"/>
              </a:rPr>
              <a:t>Procent zaawansowania robót: </a:t>
            </a:r>
            <a:r>
              <a:rPr lang="pl-PL" sz="24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93% </a:t>
            </a:r>
          </a:p>
          <a:p>
            <a:pPr algn="ctr"/>
            <a:r>
              <a:rPr lang="pl-PL" sz="2400" dirty="0">
                <a:latin typeface="Encode Sans Compressed" panose="02000000000000000000" pitchFamily="2" charset="-18"/>
              </a:rPr>
              <a:t> </a:t>
            </a:r>
          </a:p>
          <a:p>
            <a:pPr algn="ctr"/>
            <a:r>
              <a:rPr lang="pl-PL" sz="2400" dirty="0">
                <a:latin typeface="Encode Sans Compressed" panose="02000000000000000000" pitchFamily="2" charset="-18"/>
              </a:rPr>
              <a:t>Wartość zadania: </a:t>
            </a:r>
            <a:r>
              <a:rPr lang="pl-PL" sz="24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36,4 mln zł</a:t>
            </a:r>
            <a:endParaRPr lang="pl-PL" sz="2400" dirty="0">
              <a:latin typeface="Encode Sans Compressed" panose="02000000000000000000" pitchFamily="2" charset="-18"/>
            </a:endParaRPr>
          </a:p>
          <a:p>
            <a:pPr algn="ctr"/>
            <a:endParaRPr lang="pl-PL" sz="2400" dirty="0">
              <a:latin typeface="Encode Sans Compressed" panose="02000000000000000000" pitchFamily="2" charset="-18"/>
            </a:endParaRPr>
          </a:p>
          <a:p>
            <a:pPr algn="ctr"/>
            <a:r>
              <a:rPr lang="pl-PL" sz="2400" dirty="0">
                <a:latin typeface="Encode Sans Compressed" panose="02000000000000000000" pitchFamily="2" charset="-18"/>
              </a:rPr>
              <a:t>w tym dofinansowanie UE: </a:t>
            </a:r>
            <a:r>
              <a:rPr lang="pl-PL" sz="24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24,6 mln zł</a:t>
            </a:r>
          </a:p>
        </p:txBody>
      </p:sp>
    </p:spTree>
    <p:extLst>
      <p:ext uri="{BB962C8B-B14F-4D97-AF65-F5344CB8AC3E}">
        <p14:creationId xmlns:p14="http://schemas.microsoft.com/office/powerpoint/2010/main" val="124149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ytuł 1">
            <a:extLst>
              <a:ext uri="{FF2B5EF4-FFF2-40B4-BE49-F238E27FC236}">
                <a16:creationId xmlns:a16="http://schemas.microsoft.com/office/drawing/2014/main" id="{86FA92E5-6098-4818-BE00-103E0C693783}"/>
              </a:ext>
            </a:extLst>
          </p:cNvPr>
          <p:cNvSpPr txBox="1">
            <a:spLocks/>
          </p:cNvSpPr>
          <p:nvPr/>
        </p:nvSpPr>
        <p:spPr>
          <a:xfrm>
            <a:off x="838200" y="305763"/>
            <a:ext cx="10515600" cy="76930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small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  <a:t>Realizacja zadań na drogach wojewódzkich </a:t>
            </a:r>
            <a:b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  <a:t>Województwa Wielkopolskiego w 2021 r.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96240" y="1238565"/>
            <a:ext cx="11433810" cy="761686"/>
          </a:xfrm>
        </p:spPr>
        <p:txBody>
          <a:bodyPr>
            <a:normAutofit fontScale="62500" lnSpcReduction="20000"/>
          </a:bodyPr>
          <a:lstStyle/>
          <a:p>
            <a:pPr marL="0" indent="0" algn="ctr">
              <a:buNone/>
            </a:pPr>
            <a:r>
              <a:rPr lang="pl-PL" sz="40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Budowa obwodnicy Wronek</a:t>
            </a:r>
          </a:p>
          <a:p>
            <a:pPr marL="0" indent="0" algn="ctr">
              <a:buNone/>
            </a:pPr>
            <a:r>
              <a:rPr lang="pl-PL" sz="4000" b="1" dirty="0">
                <a:latin typeface="Encode Sans Compressed" panose="02000000000000000000" pitchFamily="2" charset="-18"/>
              </a:rPr>
              <a:t>w ciągu DW 182 i 184</a:t>
            </a:r>
          </a:p>
          <a:p>
            <a:pPr marL="0" indent="0" algn="ctr">
              <a:buNone/>
            </a:pPr>
            <a:endParaRPr lang="pl-PL" dirty="0"/>
          </a:p>
          <a:p>
            <a:pPr marL="0" indent="0" algn="ctr">
              <a:buNone/>
            </a:pPr>
            <a:endParaRPr lang="pl-PL" dirty="0"/>
          </a:p>
          <a:p>
            <a:pPr marL="0" indent="0" algn="ctr">
              <a:buNone/>
            </a:pPr>
            <a:endParaRPr lang="pl-PL" dirty="0"/>
          </a:p>
        </p:txBody>
      </p:sp>
      <p:pic>
        <p:nvPicPr>
          <p:cNvPr id="10" name="Obraz 9">
            <a:extLst>
              <a:ext uri="{FF2B5EF4-FFF2-40B4-BE49-F238E27FC236}">
                <a16:creationId xmlns:a16="http://schemas.microsoft.com/office/drawing/2014/main" id="{3C2221C3-FF3F-4566-87F0-35BA3B3B21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649331" cy="7906358"/>
          </a:xfrm>
          <a:prstGeom prst="rect">
            <a:avLst/>
          </a:prstGeom>
        </p:spPr>
      </p:pic>
      <p:grpSp>
        <p:nvGrpSpPr>
          <p:cNvPr id="8" name="Grupa 7">
            <a:extLst>
              <a:ext uri="{FF2B5EF4-FFF2-40B4-BE49-F238E27FC236}">
                <a16:creationId xmlns:a16="http://schemas.microsoft.com/office/drawing/2014/main" id="{F1E947AD-BBC2-4A2B-8494-ACE63690B611}"/>
              </a:ext>
            </a:extLst>
          </p:cNvPr>
          <p:cNvGrpSpPr/>
          <p:nvPr/>
        </p:nvGrpSpPr>
        <p:grpSpPr>
          <a:xfrm>
            <a:off x="396240" y="560717"/>
            <a:ext cx="6683173" cy="6072996"/>
            <a:chOff x="2667000" y="0"/>
            <a:chExt cx="6858000" cy="6858000"/>
          </a:xfrm>
        </p:grpSpPr>
        <p:pic>
          <p:nvPicPr>
            <p:cNvPr id="7" name="Obraz 6" descr="Obraz zawierający tekst, woda, przyroda, różny&#10;&#10;Opis wygenerowany automatycznie">
              <a:extLst>
                <a:ext uri="{FF2B5EF4-FFF2-40B4-BE49-F238E27FC236}">
                  <a16:creationId xmlns:a16="http://schemas.microsoft.com/office/drawing/2014/main" id="{AB5D6439-8AF3-45FC-91D3-2B10D44BD4A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67000" y="0"/>
              <a:ext cx="6858000" cy="6858000"/>
            </a:xfrm>
            <a:prstGeom prst="rect">
              <a:avLst/>
            </a:prstGeom>
          </p:spPr>
        </p:pic>
        <p:sp>
          <p:nvSpPr>
            <p:cNvPr id="16" name="pole tekstowe 15">
              <a:extLst>
                <a:ext uri="{FF2B5EF4-FFF2-40B4-BE49-F238E27FC236}">
                  <a16:creationId xmlns:a16="http://schemas.microsoft.com/office/drawing/2014/main" id="{8813EFD9-B9F4-41F9-8880-565A5DDB2680}"/>
                </a:ext>
              </a:extLst>
            </p:cNvPr>
            <p:cNvSpPr txBox="1"/>
            <p:nvPr/>
          </p:nvSpPr>
          <p:spPr>
            <a:xfrm>
              <a:off x="3260034" y="2908345"/>
              <a:ext cx="234563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b="1" dirty="0">
                  <a:solidFill>
                    <a:srgbClr val="FFFF00"/>
                  </a:solidFill>
                  <a:latin typeface="Encode Sans Compressed" panose="02000000000000000000" pitchFamily="2" charset="-18"/>
                </a:rPr>
                <a:t>Kwiecień 2021</a:t>
              </a:r>
            </a:p>
          </p:txBody>
        </p:sp>
        <p:sp>
          <p:nvSpPr>
            <p:cNvPr id="17" name="pole tekstowe 16">
              <a:extLst>
                <a:ext uri="{FF2B5EF4-FFF2-40B4-BE49-F238E27FC236}">
                  <a16:creationId xmlns:a16="http://schemas.microsoft.com/office/drawing/2014/main" id="{7A3F25D8-2568-454B-8465-65B8DA84F8B3}"/>
                </a:ext>
              </a:extLst>
            </p:cNvPr>
            <p:cNvSpPr txBox="1"/>
            <p:nvPr/>
          </p:nvSpPr>
          <p:spPr>
            <a:xfrm>
              <a:off x="6755301" y="2908345"/>
              <a:ext cx="234563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b="1" dirty="0">
                  <a:solidFill>
                    <a:srgbClr val="FFFF00"/>
                  </a:solidFill>
                  <a:latin typeface="Encode Sans Compressed" panose="02000000000000000000" pitchFamily="2" charset="-18"/>
                </a:rPr>
                <a:t>Czerwiec 2021</a:t>
              </a:r>
            </a:p>
          </p:txBody>
        </p:sp>
        <p:sp>
          <p:nvSpPr>
            <p:cNvPr id="18" name="pole tekstowe 17">
              <a:extLst>
                <a:ext uri="{FF2B5EF4-FFF2-40B4-BE49-F238E27FC236}">
                  <a16:creationId xmlns:a16="http://schemas.microsoft.com/office/drawing/2014/main" id="{A6DAA4B6-288E-4A36-BECB-3C5112DC171E}"/>
                </a:ext>
              </a:extLst>
            </p:cNvPr>
            <p:cNvSpPr txBox="1"/>
            <p:nvPr/>
          </p:nvSpPr>
          <p:spPr>
            <a:xfrm>
              <a:off x="3231584" y="6286422"/>
              <a:ext cx="234563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b="1" dirty="0">
                  <a:solidFill>
                    <a:srgbClr val="FFFF00"/>
                  </a:solidFill>
                  <a:latin typeface="Encode Sans Compressed" panose="02000000000000000000" pitchFamily="2" charset="-18"/>
                </a:rPr>
                <a:t>Październik 2021</a:t>
              </a:r>
            </a:p>
          </p:txBody>
        </p:sp>
        <p:sp>
          <p:nvSpPr>
            <p:cNvPr id="19" name="pole tekstowe 18">
              <a:extLst>
                <a:ext uri="{FF2B5EF4-FFF2-40B4-BE49-F238E27FC236}">
                  <a16:creationId xmlns:a16="http://schemas.microsoft.com/office/drawing/2014/main" id="{BE440B45-779C-4724-9D7A-AEBFD2FA6835}"/>
                </a:ext>
              </a:extLst>
            </p:cNvPr>
            <p:cNvSpPr txBox="1"/>
            <p:nvPr/>
          </p:nvSpPr>
          <p:spPr>
            <a:xfrm>
              <a:off x="6755301" y="6275501"/>
              <a:ext cx="234563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b="1" dirty="0">
                  <a:solidFill>
                    <a:srgbClr val="FFFF00"/>
                  </a:solidFill>
                  <a:latin typeface="Encode Sans Compressed" panose="02000000000000000000" pitchFamily="2" charset="-18"/>
                </a:rPr>
                <a:t>Styczeń 2022</a:t>
              </a:r>
            </a:p>
          </p:txBody>
        </p:sp>
      </p:grpSp>
      <p:pic>
        <p:nvPicPr>
          <p:cNvPr id="6" name="Obraz 5">
            <a:extLst>
              <a:ext uri="{FF2B5EF4-FFF2-40B4-BE49-F238E27FC236}">
                <a16:creationId xmlns:a16="http://schemas.microsoft.com/office/drawing/2014/main" id="{90EC9933-C347-4DF7-ABAA-8A3747C4F2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  <p:sp>
        <p:nvSpPr>
          <p:cNvPr id="13" name="pole tekstowe 12">
            <a:extLst>
              <a:ext uri="{FF2B5EF4-FFF2-40B4-BE49-F238E27FC236}">
                <a16:creationId xmlns:a16="http://schemas.microsoft.com/office/drawing/2014/main" id="{486EF245-0440-4BCB-A028-3E94B1879DE1}"/>
              </a:ext>
            </a:extLst>
          </p:cNvPr>
          <p:cNvSpPr txBox="1"/>
          <p:nvPr/>
        </p:nvSpPr>
        <p:spPr>
          <a:xfrm>
            <a:off x="6970644" y="3754010"/>
            <a:ext cx="4859406" cy="2677656"/>
          </a:xfrm>
          <a:prstGeom prst="rect">
            <a:avLst/>
          </a:prstGeom>
          <a:solidFill>
            <a:schemeClr val="bg1">
              <a:alpha val="52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sz="2400" dirty="0">
                <a:latin typeface="Encode Sans Compressed" panose="02000000000000000000" pitchFamily="2" charset="-18"/>
              </a:rPr>
              <a:t>Realizacja w latach </a:t>
            </a:r>
            <a:r>
              <a:rPr lang="pl-PL" sz="24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2020-2022</a:t>
            </a:r>
          </a:p>
          <a:p>
            <a:pPr algn="ctr"/>
            <a:endParaRPr lang="pl-PL" sz="2400" b="1" dirty="0">
              <a:solidFill>
                <a:srgbClr val="FF0000"/>
              </a:solidFill>
              <a:latin typeface="Encode Sans Compressed" panose="02000000000000000000" pitchFamily="2" charset="-18"/>
            </a:endParaRPr>
          </a:p>
          <a:p>
            <a:pPr algn="ctr"/>
            <a:r>
              <a:rPr lang="pl-PL" sz="2400" dirty="0">
                <a:latin typeface="Encode Sans Compressed" panose="02000000000000000000" pitchFamily="2" charset="-18"/>
              </a:rPr>
              <a:t>Procent zaawansowania robót: </a:t>
            </a:r>
            <a:r>
              <a:rPr lang="pl-PL" sz="24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82% </a:t>
            </a:r>
          </a:p>
          <a:p>
            <a:pPr algn="ctr"/>
            <a:r>
              <a:rPr lang="pl-PL" sz="2400" dirty="0">
                <a:latin typeface="Encode Sans Compressed" panose="02000000000000000000" pitchFamily="2" charset="-18"/>
              </a:rPr>
              <a:t> </a:t>
            </a:r>
          </a:p>
          <a:p>
            <a:pPr algn="ctr"/>
            <a:r>
              <a:rPr lang="pl-PL" sz="2400" dirty="0">
                <a:latin typeface="Encode Sans Compressed" panose="02000000000000000000" pitchFamily="2" charset="-18"/>
              </a:rPr>
              <a:t>Wartość zadania: </a:t>
            </a:r>
            <a:r>
              <a:rPr lang="pl-PL" sz="24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82,1 mln zł</a:t>
            </a:r>
            <a:r>
              <a:rPr lang="pl-PL" sz="2400" dirty="0">
                <a:latin typeface="Encode Sans Compressed" panose="02000000000000000000" pitchFamily="2" charset="-18"/>
              </a:rPr>
              <a:t>,</a:t>
            </a:r>
          </a:p>
          <a:p>
            <a:pPr algn="ctr"/>
            <a:endParaRPr lang="pl-PL" sz="2400" dirty="0">
              <a:latin typeface="Encode Sans Compressed" panose="02000000000000000000" pitchFamily="2" charset="-18"/>
            </a:endParaRPr>
          </a:p>
          <a:p>
            <a:pPr algn="ctr"/>
            <a:r>
              <a:rPr lang="pl-PL" sz="2400" dirty="0">
                <a:latin typeface="Encode Sans Compressed" panose="02000000000000000000" pitchFamily="2" charset="-18"/>
              </a:rPr>
              <a:t>w tym dofinansowanie UE: </a:t>
            </a:r>
            <a:r>
              <a:rPr lang="pl-PL" sz="24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66,5 mln zł</a:t>
            </a:r>
          </a:p>
        </p:txBody>
      </p:sp>
    </p:spTree>
    <p:extLst>
      <p:ext uri="{BB962C8B-B14F-4D97-AF65-F5344CB8AC3E}">
        <p14:creationId xmlns:p14="http://schemas.microsoft.com/office/powerpoint/2010/main" val="1264496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96240" y="1238565"/>
            <a:ext cx="11433810" cy="761686"/>
          </a:xfrm>
        </p:spPr>
        <p:txBody>
          <a:bodyPr>
            <a:normAutofit fontScale="62500" lnSpcReduction="20000"/>
          </a:bodyPr>
          <a:lstStyle/>
          <a:p>
            <a:pPr marL="0" indent="0" algn="ctr">
              <a:buNone/>
            </a:pPr>
            <a:r>
              <a:rPr lang="pl-PL" sz="40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Budowa obwodnicy Wronek</a:t>
            </a:r>
          </a:p>
          <a:p>
            <a:pPr marL="0" indent="0" algn="ctr">
              <a:buNone/>
            </a:pPr>
            <a:r>
              <a:rPr lang="pl-PL" sz="4000" b="1" dirty="0">
                <a:latin typeface="Encode Sans Compressed" panose="02000000000000000000" pitchFamily="2" charset="-18"/>
              </a:rPr>
              <a:t>w ciągu DW 182 i 184</a:t>
            </a:r>
          </a:p>
          <a:p>
            <a:pPr marL="0" indent="0" algn="ctr">
              <a:buNone/>
            </a:pPr>
            <a:endParaRPr lang="pl-PL" dirty="0"/>
          </a:p>
          <a:p>
            <a:pPr marL="0" indent="0" algn="ctr">
              <a:buNone/>
            </a:pPr>
            <a:endParaRPr lang="pl-PL" dirty="0"/>
          </a:p>
          <a:p>
            <a:pPr marL="0" indent="0" algn="ctr">
              <a:buNone/>
            </a:pPr>
            <a:endParaRPr lang="pl-PL" dirty="0"/>
          </a:p>
        </p:txBody>
      </p:sp>
      <p:sp>
        <p:nvSpPr>
          <p:cNvPr id="12" name="Tytuł 1">
            <a:extLst>
              <a:ext uri="{FF2B5EF4-FFF2-40B4-BE49-F238E27FC236}">
                <a16:creationId xmlns:a16="http://schemas.microsoft.com/office/drawing/2014/main" id="{86FA92E5-6098-4818-BE00-103E0C693783}"/>
              </a:ext>
            </a:extLst>
          </p:cNvPr>
          <p:cNvSpPr txBox="1">
            <a:spLocks/>
          </p:cNvSpPr>
          <p:nvPr/>
        </p:nvSpPr>
        <p:spPr>
          <a:xfrm>
            <a:off x="838200" y="305763"/>
            <a:ext cx="10515600" cy="76930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small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  <a:t>Realizacja zadań na drogach wojewódzkich </a:t>
            </a:r>
            <a:b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  <a:t>Województwa Wielkopolskiego w 2021 r.</a:t>
            </a:r>
          </a:p>
        </p:txBody>
      </p:sp>
      <p:pic>
        <p:nvPicPr>
          <p:cNvPr id="10" name="Obraz 9">
            <a:extLst>
              <a:ext uri="{FF2B5EF4-FFF2-40B4-BE49-F238E27FC236}">
                <a16:creationId xmlns:a16="http://schemas.microsoft.com/office/drawing/2014/main" id="{3C2221C3-FF3F-4566-87F0-35BA3B3B21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950" y="-355964"/>
            <a:ext cx="7649331" cy="7906358"/>
          </a:xfrm>
          <a:prstGeom prst="rect">
            <a:avLst/>
          </a:prstGeom>
        </p:spPr>
      </p:pic>
      <p:grpSp>
        <p:nvGrpSpPr>
          <p:cNvPr id="8" name="Grupa 7">
            <a:extLst>
              <a:ext uri="{FF2B5EF4-FFF2-40B4-BE49-F238E27FC236}">
                <a16:creationId xmlns:a16="http://schemas.microsoft.com/office/drawing/2014/main" id="{F1E947AD-BBC2-4A2B-8494-ACE63690B611}"/>
              </a:ext>
            </a:extLst>
          </p:cNvPr>
          <p:cNvGrpSpPr/>
          <p:nvPr/>
        </p:nvGrpSpPr>
        <p:grpSpPr>
          <a:xfrm>
            <a:off x="396240" y="560717"/>
            <a:ext cx="6683173" cy="6072996"/>
            <a:chOff x="2667000" y="0"/>
            <a:chExt cx="6858000" cy="6858000"/>
          </a:xfrm>
        </p:grpSpPr>
        <p:pic>
          <p:nvPicPr>
            <p:cNvPr id="7" name="Obraz 6" descr="Obraz zawierający tekst, woda, przyroda, różny&#10;&#10;Opis wygenerowany automatycznie">
              <a:extLst>
                <a:ext uri="{FF2B5EF4-FFF2-40B4-BE49-F238E27FC236}">
                  <a16:creationId xmlns:a16="http://schemas.microsoft.com/office/drawing/2014/main" id="{AB5D6439-8AF3-45FC-91D3-2B10D44BD4A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67000" y="0"/>
              <a:ext cx="6858000" cy="6858000"/>
            </a:xfrm>
            <a:prstGeom prst="rect">
              <a:avLst/>
            </a:prstGeom>
          </p:spPr>
        </p:pic>
        <p:sp>
          <p:nvSpPr>
            <p:cNvPr id="16" name="pole tekstowe 15">
              <a:extLst>
                <a:ext uri="{FF2B5EF4-FFF2-40B4-BE49-F238E27FC236}">
                  <a16:creationId xmlns:a16="http://schemas.microsoft.com/office/drawing/2014/main" id="{8813EFD9-B9F4-41F9-8880-565A5DDB2680}"/>
                </a:ext>
              </a:extLst>
            </p:cNvPr>
            <p:cNvSpPr txBox="1"/>
            <p:nvPr/>
          </p:nvSpPr>
          <p:spPr>
            <a:xfrm>
              <a:off x="3260034" y="2908345"/>
              <a:ext cx="234563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b="1" dirty="0">
                  <a:solidFill>
                    <a:srgbClr val="FFFF00"/>
                  </a:solidFill>
                  <a:latin typeface="Encode Sans Compressed" panose="02000000000000000000" pitchFamily="2" charset="-18"/>
                </a:rPr>
                <a:t>Kwiecień 2021</a:t>
              </a:r>
            </a:p>
          </p:txBody>
        </p:sp>
        <p:sp>
          <p:nvSpPr>
            <p:cNvPr id="17" name="pole tekstowe 16">
              <a:extLst>
                <a:ext uri="{FF2B5EF4-FFF2-40B4-BE49-F238E27FC236}">
                  <a16:creationId xmlns:a16="http://schemas.microsoft.com/office/drawing/2014/main" id="{7A3F25D8-2568-454B-8465-65B8DA84F8B3}"/>
                </a:ext>
              </a:extLst>
            </p:cNvPr>
            <p:cNvSpPr txBox="1"/>
            <p:nvPr/>
          </p:nvSpPr>
          <p:spPr>
            <a:xfrm>
              <a:off x="6755301" y="2908345"/>
              <a:ext cx="234563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b="1" dirty="0">
                  <a:solidFill>
                    <a:srgbClr val="FFFF00"/>
                  </a:solidFill>
                  <a:latin typeface="Encode Sans Compressed" panose="02000000000000000000" pitchFamily="2" charset="-18"/>
                </a:rPr>
                <a:t>Czerwiec 2021</a:t>
              </a:r>
            </a:p>
          </p:txBody>
        </p:sp>
        <p:sp>
          <p:nvSpPr>
            <p:cNvPr id="18" name="pole tekstowe 17">
              <a:extLst>
                <a:ext uri="{FF2B5EF4-FFF2-40B4-BE49-F238E27FC236}">
                  <a16:creationId xmlns:a16="http://schemas.microsoft.com/office/drawing/2014/main" id="{A6DAA4B6-288E-4A36-BECB-3C5112DC171E}"/>
                </a:ext>
              </a:extLst>
            </p:cNvPr>
            <p:cNvSpPr txBox="1"/>
            <p:nvPr/>
          </p:nvSpPr>
          <p:spPr>
            <a:xfrm>
              <a:off x="3231584" y="6286422"/>
              <a:ext cx="234563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b="1" dirty="0">
                  <a:solidFill>
                    <a:srgbClr val="FFFF00"/>
                  </a:solidFill>
                  <a:latin typeface="Encode Sans Compressed" panose="02000000000000000000" pitchFamily="2" charset="-18"/>
                </a:rPr>
                <a:t>Październik 2021</a:t>
              </a:r>
            </a:p>
          </p:txBody>
        </p:sp>
        <p:sp>
          <p:nvSpPr>
            <p:cNvPr id="19" name="pole tekstowe 18">
              <a:extLst>
                <a:ext uri="{FF2B5EF4-FFF2-40B4-BE49-F238E27FC236}">
                  <a16:creationId xmlns:a16="http://schemas.microsoft.com/office/drawing/2014/main" id="{BE440B45-779C-4724-9D7A-AEBFD2FA6835}"/>
                </a:ext>
              </a:extLst>
            </p:cNvPr>
            <p:cNvSpPr txBox="1"/>
            <p:nvPr/>
          </p:nvSpPr>
          <p:spPr>
            <a:xfrm>
              <a:off x="6755301" y="6275501"/>
              <a:ext cx="234563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b="1" dirty="0">
                  <a:solidFill>
                    <a:srgbClr val="FFFF00"/>
                  </a:solidFill>
                  <a:latin typeface="Encode Sans Compressed" panose="02000000000000000000" pitchFamily="2" charset="-18"/>
                </a:rPr>
                <a:t>Styczeń 2022</a:t>
              </a:r>
            </a:p>
          </p:txBody>
        </p:sp>
      </p:grpSp>
      <p:sp>
        <p:nvSpPr>
          <p:cNvPr id="13" name="pole tekstowe 12">
            <a:extLst>
              <a:ext uri="{FF2B5EF4-FFF2-40B4-BE49-F238E27FC236}">
                <a16:creationId xmlns:a16="http://schemas.microsoft.com/office/drawing/2014/main" id="{486EF245-0440-4BCB-A028-3E94B1879DE1}"/>
              </a:ext>
            </a:extLst>
          </p:cNvPr>
          <p:cNvSpPr txBox="1"/>
          <p:nvPr/>
        </p:nvSpPr>
        <p:spPr>
          <a:xfrm>
            <a:off x="6970644" y="3754010"/>
            <a:ext cx="4859406" cy="2677656"/>
          </a:xfrm>
          <a:prstGeom prst="rect">
            <a:avLst/>
          </a:prstGeom>
          <a:solidFill>
            <a:schemeClr val="bg1">
              <a:alpha val="52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sz="2400" dirty="0">
                <a:latin typeface="Encode Sans Compressed" panose="02000000000000000000" pitchFamily="2" charset="-18"/>
              </a:rPr>
              <a:t>Realizacja w latach </a:t>
            </a:r>
            <a:r>
              <a:rPr lang="pl-PL" sz="24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2020-2022</a:t>
            </a:r>
          </a:p>
          <a:p>
            <a:pPr algn="ctr"/>
            <a:endParaRPr lang="pl-PL" sz="2400" b="1" dirty="0">
              <a:solidFill>
                <a:srgbClr val="FF0000"/>
              </a:solidFill>
              <a:latin typeface="Encode Sans Compressed" panose="02000000000000000000" pitchFamily="2" charset="-18"/>
            </a:endParaRPr>
          </a:p>
          <a:p>
            <a:pPr algn="ctr"/>
            <a:r>
              <a:rPr lang="pl-PL" sz="2400" dirty="0">
                <a:latin typeface="Encode Sans Compressed" panose="02000000000000000000" pitchFamily="2" charset="-18"/>
              </a:rPr>
              <a:t>Procent zaawansowania robót: </a:t>
            </a:r>
            <a:r>
              <a:rPr lang="pl-PL" sz="24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82% </a:t>
            </a:r>
          </a:p>
          <a:p>
            <a:pPr algn="ctr"/>
            <a:r>
              <a:rPr lang="pl-PL" sz="2400" dirty="0">
                <a:latin typeface="Encode Sans Compressed" panose="02000000000000000000" pitchFamily="2" charset="-18"/>
              </a:rPr>
              <a:t> </a:t>
            </a:r>
          </a:p>
          <a:p>
            <a:pPr algn="ctr"/>
            <a:r>
              <a:rPr lang="pl-PL" sz="2400" dirty="0">
                <a:latin typeface="Encode Sans Compressed" panose="02000000000000000000" pitchFamily="2" charset="-18"/>
              </a:rPr>
              <a:t>Wartość zadania: </a:t>
            </a:r>
            <a:r>
              <a:rPr lang="pl-PL" sz="24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82,1 mln zł</a:t>
            </a:r>
            <a:r>
              <a:rPr lang="pl-PL" sz="2400" dirty="0">
                <a:latin typeface="Encode Sans Compressed" panose="02000000000000000000" pitchFamily="2" charset="-18"/>
              </a:rPr>
              <a:t>,</a:t>
            </a:r>
          </a:p>
          <a:p>
            <a:pPr algn="ctr"/>
            <a:endParaRPr lang="pl-PL" sz="2400" dirty="0">
              <a:latin typeface="Encode Sans Compressed" panose="02000000000000000000" pitchFamily="2" charset="-18"/>
            </a:endParaRPr>
          </a:p>
          <a:p>
            <a:pPr algn="ctr"/>
            <a:r>
              <a:rPr lang="pl-PL" sz="2400" dirty="0">
                <a:latin typeface="Encode Sans Compressed" panose="02000000000000000000" pitchFamily="2" charset="-18"/>
              </a:rPr>
              <a:t>w tym dofinansowanie UE: </a:t>
            </a:r>
            <a:r>
              <a:rPr lang="pl-PL" sz="24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66,5 mln zł</a:t>
            </a: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90EC9933-C347-4DF7-ABAA-8A3747C4F2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5631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ytuł 1">
            <a:extLst>
              <a:ext uri="{FF2B5EF4-FFF2-40B4-BE49-F238E27FC236}">
                <a16:creationId xmlns:a16="http://schemas.microsoft.com/office/drawing/2014/main" id="{7850A55F-BFCF-4E94-B671-E09B363B9151}"/>
              </a:ext>
            </a:extLst>
          </p:cNvPr>
          <p:cNvSpPr txBox="1">
            <a:spLocks/>
          </p:cNvSpPr>
          <p:nvPr/>
        </p:nvSpPr>
        <p:spPr>
          <a:xfrm>
            <a:off x="838200" y="305763"/>
            <a:ext cx="10515600" cy="76930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small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  <a:t>Realizacja zadań na drogach wojewódzkich </a:t>
            </a:r>
            <a:b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  <a:t>Województwa Wielkopolskiego w 2021 r.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96240" y="1238565"/>
            <a:ext cx="11433810" cy="761686"/>
          </a:xfrm>
        </p:spPr>
        <p:txBody>
          <a:bodyPr>
            <a:normAutofit fontScale="62500" lnSpcReduction="20000"/>
          </a:bodyPr>
          <a:lstStyle/>
          <a:p>
            <a:pPr marL="0" indent="0" algn="ctr">
              <a:buNone/>
            </a:pPr>
            <a:r>
              <a:rPr lang="pl-PL" sz="40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Budowa mostu przez Wartę wraz z dojazdami</a:t>
            </a:r>
          </a:p>
          <a:p>
            <a:pPr marL="0" indent="0" algn="ctr">
              <a:buNone/>
            </a:pPr>
            <a:r>
              <a:rPr lang="pl-PL" sz="4000" b="1" dirty="0">
                <a:latin typeface="Encode Sans Compressed" panose="02000000000000000000" pitchFamily="2" charset="-18"/>
              </a:rPr>
              <a:t>w ciągu DW 431 w Rogalinku</a:t>
            </a:r>
          </a:p>
          <a:p>
            <a:pPr marL="0" indent="0" algn="ctr">
              <a:buNone/>
            </a:pPr>
            <a:endParaRPr lang="pl-PL" dirty="0"/>
          </a:p>
          <a:p>
            <a:pPr marL="0" indent="0" algn="ctr">
              <a:buNone/>
            </a:pPr>
            <a:endParaRPr lang="pl-PL" dirty="0"/>
          </a:p>
          <a:p>
            <a:pPr marL="0" indent="0" algn="ctr">
              <a:buNone/>
            </a:pPr>
            <a:endParaRPr lang="pl-PL" dirty="0"/>
          </a:p>
        </p:txBody>
      </p:sp>
      <p:sp>
        <p:nvSpPr>
          <p:cNvPr id="13" name="pole tekstowe 12">
            <a:extLst>
              <a:ext uri="{FF2B5EF4-FFF2-40B4-BE49-F238E27FC236}">
                <a16:creationId xmlns:a16="http://schemas.microsoft.com/office/drawing/2014/main" id="{486EF245-0440-4BCB-A028-3E94B1879DE1}"/>
              </a:ext>
            </a:extLst>
          </p:cNvPr>
          <p:cNvSpPr txBox="1"/>
          <p:nvPr/>
        </p:nvSpPr>
        <p:spPr>
          <a:xfrm>
            <a:off x="6970644" y="3754010"/>
            <a:ext cx="485940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400" dirty="0">
                <a:latin typeface="Encode Sans Compressed" panose="02000000000000000000" pitchFamily="2" charset="-18"/>
              </a:rPr>
              <a:t>Realizacja w latach </a:t>
            </a:r>
            <a:r>
              <a:rPr lang="pl-PL" sz="24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2020-2022</a:t>
            </a:r>
          </a:p>
          <a:p>
            <a:pPr algn="ctr"/>
            <a:endParaRPr lang="pl-PL" sz="2400" b="1" dirty="0">
              <a:solidFill>
                <a:srgbClr val="FF0000"/>
              </a:solidFill>
              <a:latin typeface="Encode Sans Compressed" panose="02000000000000000000" pitchFamily="2" charset="-18"/>
            </a:endParaRPr>
          </a:p>
          <a:p>
            <a:pPr algn="ctr"/>
            <a:r>
              <a:rPr lang="pl-PL" sz="2400" dirty="0">
                <a:latin typeface="Encode Sans Compressed" panose="02000000000000000000" pitchFamily="2" charset="-18"/>
              </a:rPr>
              <a:t>Procent zaawansowania robót: </a:t>
            </a:r>
            <a:r>
              <a:rPr lang="pl-PL" sz="24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65% </a:t>
            </a:r>
          </a:p>
          <a:p>
            <a:pPr algn="ctr"/>
            <a:r>
              <a:rPr lang="pl-PL" sz="2400" dirty="0">
                <a:latin typeface="Encode Sans Compressed" panose="02000000000000000000" pitchFamily="2" charset="-18"/>
              </a:rPr>
              <a:t> </a:t>
            </a:r>
          </a:p>
          <a:p>
            <a:pPr algn="ctr"/>
            <a:r>
              <a:rPr lang="pl-PL" sz="2400" dirty="0">
                <a:latin typeface="Encode Sans Compressed" panose="02000000000000000000" pitchFamily="2" charset="-18"/>
              </a:rPr>
              <a:t>Wartość zadania: </a:t>
            </a:r>
            <a:r>
              <a:rPr lang="pl-PL" sz="24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61,9 mln zł</a:t>
            </a:r>
            <a:r>
              <a:rPr lang="pl-PL" sz="2400" dirty="0">
                <a:latin typeface="Encode Sans Compressed" panose="02000000000000000000" pitchFamily="2" charset="-18"/>
              </a:rPr>
              <a:t>,</a:t>
            </a:r>
          </a:p>
          <a:p>
            <a:pPr algn="ctr"/>
            <a:endParaRPr lang="pl-PL" sz="2400" dirty="0">
              <a:latin typeface="Encode Sans Compressed" panose="02000000000000000000" pitchFamily="2" charset="-18"/>
            </a:endParaRPr>
          </a:p>
          <a:p>
            <a:pPr algn="ctr"/>
            <a:r>
              <a:rPr lang="pl-PL" sz="2400" dirty="0">
                <a:latin typeface="Encode Sans Compressed" panose="02000000000000000000" pitchFamily="2" charset="-18"/>
              </a:rPr>
              <a:t>w tym dofinansowanie UE: </a:t>
            </a:r>
            <a:r>
              <a:rPr lang="pl-PL" sz="24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50,4 mln zł</a:t>
            </a:r>
          </a:p>
        </p:txBody>
      </p:sp>
      <p:grpSp>
        <p:nvGrpSpPr>
          <p:cNvPr id="7" name="Grupa 6">
            <a:extLst>
              <a:ext uri="{FF2B5EF4-FFF2-40B4-BE49-F238E27FC236}">
                <a16:creationId xmlns:a16="http://schemas.microsoft.com/office/drawing/2014/main" id="{FDACDDCC-07DC-4335-B6F2-7BEF11602D97}"/>
              </a:ext>
            </a:extLst>
          </p:cNvPr>
          <p:cNvGrpSpPr/>
          <p:nvPr/>
        </p:nvGrpSpPr>
        <p:grpSpPr>
          <a:xfrm>
            <a:off x="266700" y="426334"/>
            <a:ext cx="6703944" cy="6267450"/>
            <a:chOff x="276225" y="0"/>
            <a:chExt cx="6858000" cy="6858000"/>
          </a:xfrm>
        </p:grpSpPr>
        <p:pic>
          <p:nvPicPr>
            <p:cNvPr id="5" name="Obraz 4" descr="Obraz zawierający tekst, zewnętrzne, transport, żółty&#10;&#10;Opis wygenerowany automatycznie">
              <a:extLst>
                <a:ext uri="{FF2B5EF4-FFF2-40B4-BE49-F238E27FC236}">
                  <a16:creationId xmlns:a16="http://schemas.microsoft.com/office/drawing/2014/main" id="{742EC867-975C-446F-8D66-E7ACCDE3202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225" y="0"/>
              <a:ext cx="6858000" cy="6858000"/>
            </a:xfrm>
            <a:prstGeom prst="rect">
              <a:avLst/>
            </a:prstGeom>
          </p:spPr>
        </p:pic>
        <p:sp>
          <p:nvSpPr>
            <p:cNvPr id="9" name="pole tekstowe 8">
              <a:extLst>
                <a:ext uri="{FF2B5EF4-FFF2-40B4-BE49-F238E27FC236}">
                  <a16:creationId xmlns:a16="http://schemas.microsoft.com/office/drawing/2014/main" id="{F7F52D03-41C1-48FD-8326-50A60E7EDB2C}"/>
                </a:ext>
              </a:extLst>
            </p:cNvPr>
            <p:cNvSpPr txBox="1"/>
            <p:nvPr/>
          </p:nvSpPr>
          <p:spPr>
            <a:xfrm>
              <a:off x="2532407" y="142264"/>
              <a:ext cx="234563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b="1" dirty="0">
                  <a:solidFill>
                    <a:srgbClr val="FFFF00"/>
                  </a:solidFill>
                  <a:latin typeface="Encode Sans Compressed" panose="02000000000000000000" pitchFamily="2" charset="-18"/>
                </a:rPr>
                <a:t>Grudzień 2021</a:t>
              </a:r>
            </a:p>
          </p:txBody>
        </p:sp>
        <p:sp>
          <p:nvSpPr>
            <p:cNvPr id="10" name="pole tekstowe 9">
              <a:extLst>
                <a:ext uri="{FF2B5EF4-FFF2-40B4-BE49-F238E27FC236}">
                  <a16:creationId xmlns:a16="http://schemas.microsoft.com/office/drawing/2014/main" id="{1CFE374D-2BE6-4777-88C0-F60EDF38BB7C}"/>
                </a:ext>
              </a:extLst>
            </p:cNvPr>
            <p:cNvSpPr txBox="1"/>
            <p:nvPr/>
          </p:nvSpPr>
          <p:spPr>
            <a:xfrm>
              <a:off x="2532407" y="6346404"/>
              <a:ext cx="234563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l-PL" b="1" dirty="0">
                  <a:solidFill>
                    <a:srgbClr val="FFFF00"/>
                  </a:solidFill>
                  <a:latin typeface="Encode Sans Compressed" panose="02000000000000000000" pitchFamily="2" charset="-18"/>
                </a:rPr>
                <a:t>Styczeń 2022</a:t>
              </a:r>
            </a:p>
          </p:txBody>
        </p:sp>
      </p:grpSp>
      <p:pic>
        <p:nvPicPr>
          <p:cNvPr id="8" name="Obraz 7">
            <a:extLst>
              <a:ext uri="{FF2B5EF4-FFF2-40B4-BE49-F238E27FC236}">
                <a16:creationId xmlns:a16="http://schemas.microsoft.com/office/drawing/2014/main" id="{FEFF0C5C-CC82-4D46-B1D6-2599FB280A1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6192" y="381000"/>
            <a:ext cx="9119616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0266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96240" y="1238565"/>
            <a:ext cx="11433810" cy="761686"/>
          </a:xfrm>
        </p:spPr>
        <p:txBody>
          <a:bodyPr>
            <a:normAutofit fontScale="62500" lnSpcReduction="20000"/>
          </a:bodyPr>
          <a:lstStyle/>
          <a:p>
            <a:pPr marL="0" indent="0" algn="ctr">
              <a:buNone/>
            </a:pPr>
            <a:r>
              <a:rPr lang="pl-PL" sz="40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Rozbudowa DW 431</a:t>
            </a:r>
          </a:p>
          <a:p>
            <a:pPr marL="0" indent="0" algn="ctr">
              <a:buNone/>
            </a:pPr>
            <a:r>
              <a:rPr lang="pl-PL" sz="4000" b="1" dirty="0">
                <a:latin typeface="Encode Sans Compressed" panose="02000000000000000000" pitchFamily="2" charset="-18"/>
              </a:rPr>
              <a:t>od Świątnik do Mieczewa</a:t>
            </a:r>
          </a:p>
          <a:p>
            <a:pPr marL="0" indent="0" algn="ctr">
              <a:buNone/>
            </a:pPr>
            <a:endParaRPr lang="pl-PL" dirty="0"/>
          </a:p>
          <a:p>
            <a:pPr marL="0" indent="0" algn="ctr">
              <a:buNone/>
            </a:pPr>
            <a:endParaRPr lang="pl-PL" dirty="0"/>
          </a:p>
          <a:p>
            <a:pPr marL="0" indent="0" algn="ctr">
              <a:buNone/>
            </a:pPr>
            <a:endParaRPr lang="pl-PL" dirty="0"/>
          </a:p>
        </p:txBody>
      </p:sp>
      <p:sp>
        <p:nvSpPr>
          <p:cNvPr id="6" name="Tytuł 1">
            <a:extLst>
              <a:ext uri="{FF2B5EF4-FFF2-40B4-BE49-F238E27FC236}">
                <a16:creationId xmlns:a16="http://schemas.microsoft.com/office/drawing/2014/main" id="{0A3DC0FA-3AC0-4B50-BFAA-7E7D018890A0}"/>
              </a:ext>
            </a:extLst>
          </p:cNvPr>
          <p:cNvSpPr txBox="1">
            <a:spLocks/>
          </p:cNvSpPr>
          <p:nvPr/>
        </p:nvSpPr>
        <p:spPr>
          <a:xfrm>
            <a:off x="838200" y="305763"/>
            <a:ext cx="10515600" cy="76930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small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  <a:t>Realizacja zadań na drogach wojewódzkich </a:t>
            </a:r>
            <a:b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  <a:t>Województwa Wielkopolskiego w 2021 r.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2CF3B5E3-0E95-4F09-844F-B48BBABB959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18187"/>
            <a:ext cx="8053084" cy="6039813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3" name="pole tekstowe 12">
            <a:extLst>
              <a:ext uri="{FF2B5EF4-FFF2-40B4-BE49-F238E27FC236}">
                <a16:creationId xmlns:a16="http://schemas.microsoft.com/office/drawing/2014/main" id="{486EF245-0440-4BCB-A028-3E94B1879DE1}"/>
              </a:ext>
            </a:extLst>
          </p:cNvPr>
          <p:cNvSpPr txBox="1"/>
          <p:nvPr/>
        </p:nvSpPr>
        <p:spPr>
          <a:xfrm>
            <a:off x="6887818" y="2436247"/>
            <a:ext cx="485940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400" dirty="0">
                <a:latin typeface="Encode Sans Compressed" panose="02000000000000000000" pitchFamily="2" charset="-18"/>
              </a:rPr>
              <a:t>Realizacja w latach </a:t>
            </a:r>
            <a:r>
              <a:rPr lang="pl-PL" sz="24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2021-2022</a:t>
            </a:r>
          </a:p>
          <a:p>
            <a:pPr algn="ctr"/>
            <a:endParaRPr lang="pl-PL" sz="2400" b="1" dirty="0">
              <a:solidFill>
                <a:srgbClr val="FF0000"/>
              </a:solidFill>
              <a:latin typeface="Encode Sans Compressed" panose="02000000000000000000" pitchFamily="2" charset="-18"/>
            </a:endParaRPr>
          </a:p>
          <a:p>
            <a:pPr algn="ctr"/>
            <a:r>
              <a:rPr lang="pl-PL" sz="2400" dirty="0">
                <a:latin typeface="Encode Sans Compressed" panose="02000000000000000000" pitchFamily="2" charset="-18"/>
              </a:rPr>
              <a:t>Procent zaawansowania robót: </a:t>
            </a:r>
            <a:r>
              <a:rPr lang="pl-PL" sz="24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95% </a:t>
            </a:r>
          </a:p>
          <a:p>
            <a:pPr algn="ctr"/>
            <a:endParaRPr lang="pl-PL" sz="2400" dirty="0">
              <a:latin typeface="Encode Sans Compressed" panose="02000000000000000000" pitchFamily="2" charset="-18"/>
            </a:endParaRPr>
          </a:p>
          <a:p>
            <a:pPr algn="ctr"/>
            <a:r>
              <a:rPr lang="pl-PL" sz="2400" dirty="0">
                <a:latin typeface="Encode Sans Compressed" panose="02000000000000000000" pitchFamily="2" charset="-18"/>
              </a:rPr>
              <a:t>Wartość zadania: </a:t>
            </a:r>
            <a:r>
              <a:rPr lang="pl-PL" sz="24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5,9 mln zł</a:t>
            </a:r>
            <a:r>
              <a:rPr lang="pl-PL" sz="2400" dirty="0">
                <a:latin typeface="Encode Sans Compressed" panose="02000000000000000000" pitchFamily="2" charset="-18"/>
              </a:rPr>
              <a:t>,</a:t>
            </a:r>
          </a:p>
          <a:p>
            <a:pPr algn="ctr"/>
            <a:endParaRPr lang="pl-PL" sz="2400" dirty="0">
              <a:latin typeface="Encode Sans Compressed" panose="02000000000000000000" pitchFamily="2" charset="-18"/>
            </a:endParaRPr>
          </a:p>
          <a:p>
            <a:pPr algn="ctr"/>
            <a:r>
              <a:rPr lang="pl-PL" sz="2400" dirty="0">
                <a:latin typeface="Encode Sans Compressed" panose="02000000000000000000" pitchFamily="2" charset="-18"/>
              </a:rPr>
              <a:t>w tym dofinansowanie UE: </a:t>
            </a:r>
            <a:r>
              <a:rPr lang="pl-PL" sz="24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4,7 mln zł</a:t>
            </a:r>
          </a:p>
          <a:p>
            <a:pPr algn="ctr"/>
            <a:endParaRPr lang="pl-PL" sz="2400" dirty="0">
              <a:latin typeface="Encode Sans Compressed" panose="02000000000000000000" pitchFamily="2" charset="-18"/>
            </a:endParaRPr>
          </a:p>
          <a:p>
            <a:pPr algn="ctr"/>
            <a:r>
              <a:rPr lang="pl-PL" sz="2400" dirty="0">
                <a:latin typeface="Encode Sans Compressed" panose="02000000000000000000" pitchFamily="2" charset="-18"/>
              </a:rPr>
              <a:t>i z budżetu państwa: </a:t>
            </a:r>
            <a:r>
              <a:rPr lang="pl-PL" sz="24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0,4 mln zł</a:t>
            </a:r>
          </a:p>
        </p:txBody>
      </p:sp>
    </p:spTree>
    <p:extLst>
      <p:ext uri="{BB962C8B-B14F-4D97-AF65-F5344CB8AC3E}">
        <p14:creationId xmlns:p14="http://schemas.microsoft.com/office/powerpoint/2010/main" val="1098949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ytuł 1">
            <a:extLst>
              <a:ext uri="{FF2B5EF4-FFF2-40B4-BE49-F238E27FC236}">
                <a16:creationId xmlns:a16="http://schemas.microsoft.com/office/drawing/2014/main" id="{2A264A7A-3C48-415B-AE43-8840D7B3DF52}"/>
              </a:ext>
            </a:extLst>
          </p:cNvPr>
          <p:cNvSpPr txBox="1">
            <a:spLocks/>
          </p:cNvSpPr>
          <p:nvPr/>
        </p:nvSpPr>
        <p:spPr>
          <a:xfrm>
            <a:off x="838200" y="305763"/>
            <a:ext cx="10515600" cy="76930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small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  <a:t>Realizacja zadań na drogach wojewódzkich </a:t>
            </a:r>
            <a:b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  <a:t>Województwa Wielkopolskiego w 2021 r.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96240" y="1238565"/>
            <a:ext cx="11433810" cy="761686"/>
          </a:xfrm>
        </p:spPr>
        <p:txBody>
          <a:bodyPr>
            <a:normAutofit fontScale="62500" lnSpcReduction="20000"/>
          </a:bodyPr>
          <a:lstStyle/>
          <a:p>
            <a:pPr marL="0" indent="0" algn="ctr">
              <a:buNone/>
            </a:pPr>
            <a:r>
              <a:rPr lang="pl-PL" sz="40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Rozbudowa DW 305</a:t>
            </a:r>
          </a:p>
          <a:p>
            <a:pPr marL="0" indent="0" algn="ctr">
              <a:buNone/>
            </a:pPr>
            <a:r>
              <a:rPr lang="pl-PL" sz="4000" b="1" dirty="0">
                <a:latin typeface="Encode Sans Compressed" panose="02000000000000000000" pitchFamily="2" charset="-18"/>
              </a:rPr>
              <a:t>od Solca do mostu na Południowym Kanale Obry</a:t>
            </a:r>
          </a:p>
          <a:p>
            <a:pPr marL="0" indent="0" algn="ctr">
              <a:buNone/>
            </a:pPr>
            <a:endParaRPr lang="pl-PL" dirty="0"/>
          </a:p>
          <a:p>
            <a:pPr marL="0" indent="0" algn="ctr">
              <a:buNone/>
            </a:pPr>
            <a:endParaRPr lang="pl-PL" dirty="0"/>
          </a:p>
          <a:p>
            <a:pPr marL="0" indent="0" algn="ctr">
              <a:buNone/>
            </a:pPr>
            <a:endParaRPr lang="pl-PL" dirty="0"/>
          </a:p>
        </p:txBody>
      </p:sp>
      <p:sp>
        <p:nvSpPr>
          <p:cNvPr id="13" name="pole tekstowe 12">
            <a:extLst>
              <a:ext uri="{FF2B5EF4-FFF2-40B4-BE49-F238E27FC236}">
                <a16:creationId xmlns:a16="http://schemas.microsoft.com/office/drawing/2014/main" id="{486EF245-0440-4BCB-A028-3E94B1879DE1}"/>
              </a:ext>
            </a:extLst>
          </p:cNvPr>
          <p:cNvSpPr txBox="1"/>
          <p:nvPr/>
        </p:nvSpPr>
        <p:spPr>
          <a:xfrm>
            <a:off x="7317386" y="3149590"/>
            <a:ext cx="485940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400" dirty="0">
                <a:latin typeface="Encode Sans Compressed" panose="02000000000000000000" pitchFamily="2" charset="-18"/>
              </a:rPr>
              <a:t>Realizacja w latach </a:t>
            </a:r>
            <a:r>
              <a:rPr lang="pl-PL" sz="24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2021-2022</a:t>
            </a:r>
          </a:p>
          <a:p>
            <a:pPr algn="ctr"/>
            <a:endParaRPr lang="pl-PL" sz="2400" dirty="0">
              <a:latin typeface="Encode Sans Compressed" panose="02000000000000000000" pitchFamily="2" charset="-18"/>
            </a:endParaRPr>
          </a:p>
          <a:p>
            <a:pPr algn="ctr"/>
            <a:r>
              <a:rPr lang="pl-PL" sz="2400" dirty="0">
                <a:latin typeface="Encode Sans Compressed" panose="02000000000000000000" pitchFamily="2" charset="-18"/>
              </a:rPr>
              <a:t>Procent zaawansowania robót: </a:t>
            </a:r>
            <a:r>
              <a:rPr lang="pl-PL" sz="24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15% </a:t>
            </a:r>
          </a:p>
          <a:p>
            <a:pPr algn="ctr"/>
            <a:r>
              <a:rPr lang="pl-PL" sz="2400" dirty="0">
                <a:latin typeface="Encode Sans Compressed" panose="02000000000000000000" pitchFamily="2" charset="-18"/>
              </a:rPr>
              <a:t> </a:t>
            </a:r>
          </a:p>
          <a:p>
            <a:pPr algn="ctr"/>
            <a:r>
              <a:rPr lang="pl-PL" sz="2400" dirty="0">
                <a:latin typeface="Encode Sans Compressed" panose="02000000000000000000" pitchFamily="2" charset="-18"/>
              </a:rPr>
              <a:t>Wartość zadania: </a:t>
            </a:r>
            <a:r>
              <a:rPr lang="pl-PL" sz="24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7 mln zł</a:t>
            </a:r>
            <a:r>
              <a:rPr lang="pl-PL" sz="2400" dirty="0">
                <a:latin typeface="Encode Sans Compressed" panose="02000000000000000000" pitchFamily="2" charset="-18"/>
              </a:rPr>
              <a:t>,</a:t>
            </a:r>
          </a:p>
          <a:p>
            <a:pPr algn="ctr"/>
            <a:endParaRPr lang="pl-PL" sz="2400" dirty="0">
              <a:latin typeface="Encode Sans Compressed" panose="02000000000000000000" pitchFamily="2" charset="-18"/>
            </a:endParaRPr>
          </a:p>
          <a:p>
            <a:pPr algn="ctr"/>
            <a:r>
              <a:rPr lang="pl-PL" sz="2400" dirty="0">
                <a:latin typeface="Encode Sans Compressed" panose="02000000000000000000" pitchFamily="2" charset="-18"/>
              </a:rPr>
              <a:t>w tym dofinansowanie UE: </a:t>
            </a:r>
            <a:r>
              <a:rPr lang="pl-PL" sz="24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5,7 mln zł</a:t>
            </a:r>
          </a:p>
          <a:p>
            <a:pPr algn="ctr"/>
            <a:endParaRPr lang="pl-PL" sz="2400" b="1" dirty="0">
              <a:solidFill>
                <a:srgbClr val="FF0000"/>
              </a:solidFill>
              <a:latin typeface="Encode Sans Compressed" panose="02000000000000000000" pitchFamily="2" charset="-18"/>
            </a:endParaRPr>
          </a:p>
          <a:p>
            <a:pPr algn="ctr"/>
            <a:r>
              <a:rPr lang="pl-PL" sz="2400" dirty="0">
                <a:latin typeface="Encode Sans Compressed" panose="02000000000000000000" pitchFamily="2" charset="-18"/>
              </a:rPr>
              <a:t>i z budżetu państwa: </a:t>
            </a:r>
            <a:r>
              <a:rPr lang="pl-PL" sz="24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0,4 mln zł</a:t>
            </a: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E8AC825F-C155-43EF-AB8B-75E735CE25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40" y="142711"/>
            <a:ext cx="5057775" cy="6423199"/>
          </a:xfrm>
          <a:prstGeom prst="rect">
            <a:avLst/>
          </a:prstGeom>
        </p:spPr>
      </p:pic>
      <p:pic>
        <p:nvPicPr>
          <p:cNvPr id="4" name="Obraz 3" descr="Obraz zawierający zewnętrzne, niebo, droga, podłoże&#10;&#10;Opis wygenerowany automatycznie">
            <a:extLst>
              <a:ext uri="{FF2B5EF4-FFF2-40B4-BE49-F238E27FC236}">
                <a16:creationId xmlns:a16="http://schemas.microsoft.com/office/drawing/2014/main" id="{1715D2D3-C738-4124-86DE-B4A3230367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840" y="347212"/>
            <a:ext cx="6381750" cy="638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965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>
            <a:extLst>
              <a:ext uri="{FF2B5EF4-FFF2-40B4-BE49-F238E27FC236}">
                <a16:creationId xmlns:a16="http://schemas.microsoft.com/office/drawing/2014/main" id="{3ED1FE9C-786F-4757-A887-E7012D4C0DE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118497"/>
            <a:ext cx="10260531" cy="5807288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96240" y="1238565"/>
            <a:ext cx="11433810" cy="761686"/>
          </a:xfrm>
          <a:solidFill>
            <a:schemeClr val="bg1">
              <a:alpha val="39000"/>
            </a:schemeClr>
          </a:solidFill>
        </p:spPr>
        <p:txBody>
          <a:bodyPr>
            <a:normAutofit fontScale="62500" lnSpcReduction="20000"/>
          </a:bodyPr>
          <a:lstStyle/>
          <a:p>
            <a:pPr marL="0" indent="0" algn="ctr">
              <a:buNone/>
            </a:pPr>
            <a:r>
              <a:rPr lang="pl-PL" sz="40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Budowa obwodnicy Gostynia</a:t>
            </a:r>
          </a:p>
          <a:p>
            <a:pPr marL="0" indent="0" algn="ctr">
              <a:buNone/>
            </a:pPr>
            <a:r>
              <a:rPr lang="pl-PL" sz="4000" b="1" dirty="0">
                <a:latin typeface="Encode Sans Compressed" panose="02000000000000000000" pitchFamily="2" charset="-18"/>
              </a:rPr>
              <a:t>w ciągu drogi wojewódzkiej nr 434</a:t>
            </a:r>
          </a:p>
          <a:p>
            <a:pPr marL="0" indent="0" algn="ctr">
              <a:buNone/>
            </a:pPr>
            <a:endParaRPr lang="pl-PL" dirty="0"/>
          </a:p>
          <a:p>
            <a:pPr marL="0" indent="0" algn="ctr">
              <a:buNone/>
            </a:pPr>
            <a:endParaRPr lang="pl-PL" dirty="0"/>
          </a:p>
          <a:p>
            <a:pPr marL="0" indent="0" algn="ctr">
              <a:buNone/>
            </a:pPr>
            <a:endParaRPr lang="pl-PL" dirty="0"/>
          </a:p>
        </p:txBody>
      </p:sp>
      <p:sp>
        <p:nvSpPr>
          <p:cNvPr id="13" name="pole tekstowe 12">
            <a:extLst>
              <a:ext uri="{FF2B5EF4-FFF2-40B4-BE49-F238E27FC236}">
                <a16:creationId xmlns:a16="http://schemas.microsoft.com/office/drawing/2014/main" id="{486EF245-0440-4BCB-A028-3E94B1879DE1}"/>
              </a:ext>
            </a:extLst>
          </p:cNvPr>
          <p:cNvSpPr txBox="1"/>
          <p:nvPr/>
        </p:nvSpPr>
        <p:spPr>
          <a:xfrm>
            <a:off x="7332594" y="3845450"/>
            <a:ext cx="4859406" cy="1938992"/>
          </a:xfrm>
          <a:prstGeom prst="rect">
            <a:avLst/>
          </a:prstGeom>
          <a:solidFill>
            <a:schemeClr val="bg1">
              <a:alpha val="51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sz="2400" dirty="0">
                <a:latin typeface="Encode Sans Compressed" panose="02000000000000000000" pitchFamily="2" charset="-18"/>
              </a:rPr>
              <a:t>Realizacja w latach </a:t>
            </a:r>
            <a:r>
              <a:rPr lang="pl-PL" sz="24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2018-2023</a:t>
            </a:r>
          </a:p>
          <a:p>
            <a:pPr algn="ctr"/>
            <a:endParaRPr lang="pl-PL" sz="2400" b="1" dirty="0">
              <a:solidFill>
                <a:srgbClr val="FF0000"/>
              </a:solidFill>
              <a:latin typeface="Encode Sans Compressed" panose="02000000000000000000" pitchFamily="2" charset="-18"/>
            </a:endParaRPr>
          </a:p>
          <a:p>
            <a:pPr algn="ctr"/>
            <a:r>
              <a:rPr lang="pl-PL" sz="2400" dirty="0">
                <a:latin typeface="Encode Sans Compressed" panose="02000000000000000000" pitchFamily="2" charset="-18"/>
              </a:rPr>
              <a:t>Wartość zadania: </a:t>
            </a:r>
            <a:r>
              <a:rPr lang="pl-PL" sz="24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117,5 mln zł</a:t>
            </a:r>
            <a:r>
              <a:rPr lang="pl-PL" sz="2400" dirty="0">
                <a:latin typeface="Encode Sans Compressed" panose="02000000000000000000" pitchFamily="2" charset="-18"/>
              </a:rPr>
              <a:t>,</a:t>
            </a:r>
          </a:p>
          <a:p>
            <a:pPr algn="ctr"/>
            <a:endParaRPr lang="pl-PL" sz="2400" dirty="0">
              <a:latin typeface="Encode Sans Compressed" panose="02000000000000000000" pitchFamily="2" charset="-18"/>
            </a:endParaRPr>
          </a:p>
          <a:p>
            <a:pPr algn="ctr"/>
            <a:r>
              <a:rPr lang="pl-PL" sz="2400" dirty="0">
                <a:latin typeface="Encode Sans Compressed" panose="02000000000000000000" pitchFamily="2" charset="-18"/>
              </a:rPr>
              <a:t>w tym dofinansowanie UE: </a:t>
            </a:r>
            <a:r>
              <a:rPr lang="pl-PL" sz="24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85,2 mln zł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F42683DD-F318-484C-93BA-ADDA610C0C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68036"/>
            <a:ext cx="7065080" cy="4857749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7" name="Tytuł 1">
            <a:extLst>
              <a:ext uri="{FF2B5EF4-FFF2-40B4-BE49-F238E27FC236}">
                <a16:creationId xmlns:a16="http://schemas.microsoft.com/office/drawing/2014/main" id="{CD143BD6-308B-494A-B8C1-68E69D51CB8C}"/>
              </a:ext>
            </a:extLst>
          </p:cNvPr>
          <p:cNvSpPr txBox="1">
            <a:spLocks/>
          </p:cNvSpPr>
          <p:nvPr/>
        </p:nvSpPr>
        <p:spPr>
          <a:xfrm>
            <a:off x="838200" y="305763"/>
            <a:ext cx="10515600" cy="76930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small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  <a:t>Realizacja zadań na drogach wojewódzkich </a:t>
            </a:r>
            <a:b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  <a:t>Województwa Wielkopolskiego w 2021 r.</a:t>
            </a:r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0B12BE4C-3371-4C59-A101-3D0B68DDCA1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000251"/>
            <a:ext cx="9533433" cy="5362556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66721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>
            <a:extLst>
              <a:ext uri="{FF2B5EF4-FFF2-40B4-BE49-F238E27FC236}">
                <a16:creationId xmlns:a16="http://schemas.microsoft.com/office/drawing/2014/main" id="{BC296C54-50DE-4DCA-B79B-3D9EFDAB9A6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3327" y="1632947"/>
            <a:ext cx="6425345" cy="4543081"/>
          </a:xfrm>
          <a:prstGeom prst="rect">
            <a:avLst/>
          </a:prstGeom>
        </p:spPr>
      </p:pic>
      <p:sp>
        <p:nvSpPr>
          <p:cNvPr id="10" name="Tytuł 1">
            <a:extLst>
              <a:ext uri="{FF2B5EF4-FFF2-40B4-BE49-F238E27FC236}">
                <a16:creationId xmlns:a16="http://schemas.microsoft.com/office/drawing/2014/main" id="{0287F67A-47AC-49EF-B42A-4A4C5F6EB8AA}"/>
              </a:ext>
            </a:extLst>
          </p:cNvPr>
          <p:cNvSpPr txBox="1">
            <a:spLocks/>
          </p:cNvSpPr>
          <p:nvPr/>
        </p:nvSpPr>
        <p:spPr>
          <a:xfrm>
            <a:off x="838200" y="305763"/>
            <a:ext cx="10515600" cy="76930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small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  <a:t>Realizacja zadań na drogach wojewódzkich </a:t>
            </a:r>
            <a:b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  <a:t>Województwa Wielkopolskiego w 2021 r.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96240" y="1238566"/>
            <a:ext cx="11433810" cy="1266096"/>
          </a:xfrm>
        </p:spPr>
        <p:txBody>
          <a:bodyPr>
            <a:normAutofit fontScale="47500" lnSpcReduction="20000"/>
          </a:bodyPr>
          <a:lstStyle/>
          <a:p>
            <a:pPr marL="0" indent="0" algn="ctr">
              <a:buNone/>
            </a:pPr>
            <a:r>
              <a:rPr lang="pl-PL" sz="53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Rozbudowa DW 306 </a:t>
            </a:r>
          </a:p>
          <a:p>
            <a:pPr marL="0" indent="0" algn="ctr">
              <a:buNone/>
            </a:pPr>
            <a:r>
              <a:rPr lang="pl-PL" sz="5300" b="1" dirty="0">
                <a:latin typeface="Encode Sans Compressed" panose="02000000000000000000" pitchFamily="2" charset="-18"/>
              </a:rPr>
              <a:t>od Buku do skrzyżowania z drogą S5</a:t>
            </a:r>
          </a:p>
          <a:p>
            <a:pPr marL="0" indent="0" algn="ctr">
              <a:buNone/>
            </a:pPr>
            <a:r>
              <a:rPr lang="pl-PL" sz="5300" b="1" dirty="0">
                <a:latin typeface="Encode Sans Compressed" panose="02000000000000000000" pitchFamily="2" charset="-18"/>
              </a:rPr>
              <a:t>– inwestycja podzielona na 2 zadania</a:t>
            </a:r>
          </a:p>
          <a:p>
            <a:pPr marL="0" indent="0" algn="ctr">
              <a:buNone/>
            </a:pPr>
            <a:endParaRPr lang="pl-PL" dirty="0"/>
          </a:p>
          <a:p>
            <a:pPr marL="0" indent="0" algn="ctr">
              <a:buNone/>
            </a:pPr>
            <a:endParaRPr lang="pl-PL" dirty="0"/>
          </a:p>
          <a:p>
            <a:pPr marL="0" indent="0" algn="ctr">
              <a:buNone/>
            </a:pPr>
            <a:endParaRPr lang="pl-PL" dirty="0"/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9A2B59D4-A578-4CB4-8E3B-D49C2A444464}"/>
              </a:ext>
            </a:extLst>
          </p:cNvPr>
          <p:cNvSpPr txBox="1"/>
          <p:nvPr/>
        </p:nvSpPr>
        <p:spPr>
          <a:xfrm>
            <a:off x="6970644" y="3311110"/>
            <a:ext cx="4859406" cy="2788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l-PL" sz="2400" b="1" dirty="0">
                <a:latin typeface="Encode Sans Compressed" panose="02000000000000000000" pitchFamily="2" charset="-18"/>
              </a:rPr>
              <a:t>Odcinek w gminie Stęszew</a:t>
            </a:r>
          </a:p>
          <a:p>
            <a:pPr algn="ctr">
              <a:lnSpc>
                <a:spcPct val="150000"/>
              </a:lnSpc>
            </a:pPr>
            <a:r>
              <a:rPr lang="pl-PL" sz="2400" dirty="0">
                <a:latin typeface="Encode Sans Compressed" panose="02000000000000000000" pitchFamily="2" charset="-18"/>
              </a:rPr>
              <a:t>Wartość: </a:t>
            </a:r>
            <a:r>
              <a:rPr lang="pl-PL" sz="24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25,3 mln zł</a:t>
            </a:r>
            <a:r>
              <a:rPr lang="pl-PL" sz="2400" dirty="0">
                <a:latin typeface="Encode Sans Compressed" panose="02000000000000000000" pitchFamily="2" charset="-18"/>
              </a:rPr>
              <a:t>,</a:t>
            </a:r>
          </a:p>
          <a:p>
            <a:pPr algn="ctr">
              <a:lnSpc>
                <a:spcPct val="150000"/>
              </a:lnSpc>
            </a:pPr>
            <a:r>
              <a:rPr lang="pl-PL" sz="2400" dirty="0">
                <a:latin typeface="Encode Sans Compressed" panose="02000000000000000000" pitchFamily="2" charset="-18"/>
              </a:rPr>
              <a:t>w tym dofinansowanie UE: </a:t>
            </a:r>
            <a:r>
              <a:rPr lang="pl-PL" sz="24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20,5 mln zł</a:t>
            </a:r>
          </a:p>
          <a:p>
            <a:pPr algn="ctr">
              <a:lnSpc>
                <a:spcPct val="150000"/>
              </a:lnSpc>
            </a:pPr>
            <a:r>
              <a:rPr lang="pl-PL" sz="2400" dirty="0">
                <a:latin typeface="Encode Sans Compressed" panose="02000000000000000000" pitchFamily="2" charset="-18"/>
              </a:rPr>
              <a:t>i z budżetu państwa: </a:t>
            </a:r>
            <a:r>
              <a:rPr lang="pl-PL" sz="24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1,2 mln zł</a:t>
            </a:r>
          </a:p>
          <a:p>
            <a:pPr algn="ctr">
              <a:lnSpc>
                <a:spcPct val="150000"/>
              </a:lnSpc>
            </a:pPr>
            <a:r>
              <a:rPr lang="pl-PL" sz="2400" dirty="0">
                <a:latin typeface="Encode Sans Compressed" panose="02000000000000000000" pitchFamily="2" charset="-18"/>
              </a:rPr>
              <a:t>Zaawansowanie robót: </a:t>
            </a:r>
            <a:r>
              <a:rPr lang="pl-PL" sz="24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8,5% </a:t>
            </a:r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4E3C1678-1ABF-4D80-9C3B-C79E7E201417}"/>
              </a:ext>
            </a:extLst>
          </p:cNvPr>
          <p:cNvSpPr txBox="1"/>
          <p:nvPr/>
        </p:nvSpPr>
        <p:spPr>
          <a:xfrm>
            <a:off x="0" y="2504662"/>
            <a:ext cx="4859406" cy="2788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l-PL" sz="2400" b="1" dirty="0">
                <a:latin typeface="Encode Sans Compressed" panose="02000000000000000000" pitchFamily="2" charset="-18"/>
              </a:rPr>
              <a:t>Odcinek w gminie Buk</a:t>
            </a:r>
          </a:p>
          <a:p>
            <a:pPr algn="ctr">
              <a:lnSpc>
                <a:spcPct val="150000"/>
              </a:lnSpc>
            </a:pPr>
            <a:r>
              <a:rPr lang="pl-PL" sz="2400" dirty="0">
                <a:latin typeface="Encode Sans Compressed" panose="02000000000000000000" pitchFamily="2" charset="-18"/>
              </a:rPr>
              <a:t>Wartość: </a:t>
            </a:r>
            <a:r>
              <a:rPr lang="pl-PL" sz="24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14,9 mln zł</a:t>
            </a:r>
            <a:r>
              <a:rPr lang="pl-PL" sz="2400" dirty="0">
                <a:latin typeface="Encode Sans Compressed" panose="02000000000000000000" pitchFamily="2" charset="-18"/>
              </a:rPr>
              <a:t>,</a:t>
            </a:r>
          </a:p>
          <a:p>
            <a:pPr algn="ctr">
              <a:lnSpc>
                <a:spcPct val="150000"/>
              </a:lnSpc>
            </a:pPr>
            <a:r>
              <a:rPr lang="pl-PL" sz="2400" dirty="0">
                <a:latin typeface="Encode Sans Compressed" panose="02000000000000000000" pitchFamily="2" charset="-18"/>
              </a:rPr>
              <a:t>w tym dofinansowanie UE: </a:t>
            </a:r>
            <a:r>
              <a:rPr lang="pl-PL" sz="24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12,1 mln zł</a:t>
            </a:r>
          </a:p>
          <a:p>
            <a:pPr algn="ctr">
              <a:lnSpc>
                <a:spcPct val="150000"/>
              </a:lnSpc>
            </a:pPr>
            <a:r>
              <a:rPr lang="pl-PL" sz="2400" dirty="0">
                <a:latin typeface="Encode Sans Compressed" panose="02000000000000000000" pitchFamily="2" charset="-18"/>
              </a:rPr>
              <a:t>i z budżetu państwa: </a:t>
            </a:r>
            <a:r>
              <a:rPr lang="pl-PL" sz="24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0,6 mln zł</a:t>
            </a:r>
          </a:p>
          <a:p>
            <a:pPr algn="ctr">
              <a:lnSpc>
                <a:spcPct val="150000"/>
              </a:lnSpc>
            </a:pPr>
            <a:r>
              <a:rPr lang="pl-PL" sz="2400" dirty="0">
                <a:latin typeface="Encode Sans Compressed" panose="02000000000000000000" pitchFamily="2" charset="-18"/>
              </a:rPr>
              <a:t>Zaawansowanie robót: </a:t>
            </a:r>
            <a:r>
              <a:rPr lang="pl-PL" sz="24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13% </a:t>
            </a:r>
          </a:p>
        </p:txBody>
      </p:sp>
      <p:pic>
        <p:nvPicPr>
          <p:cNvPr id="4" name="Obraz 3" descr="Obraz zawierający tekst, trawa, zewnętrzne, niebo&#10;&#10;Opis wygenerowany automatycznie">
            <a:extLst>
              <a:ext uri="{FF2B5EF4-FFF2-40B4-BE49-F238E27FC236}">
                <a16:creationId xmlns:a16="http://schemas.microsoft.com/office/drawing/2014/main" id="{85AFDC41-B725-4886-95DD-46CFFA54EE6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25" y="1343507"/>
            <a:ext cx="7564991" cy="5056812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9" name="Obraz 8" descr="Obraz zawierający niebo, zewnętrzne, podłoże, trawa&#10;&#10;Opis wygenerowany automatycznie">
            <a:extLst>
              <a:ext uri="{FF2B5EF4-FFF2-40B4-BE49-F238E27FC236}">
                <a16:creationId xmlns:a16="http://schemas.microsoft.com/office/drawing/2014/main" id="{C29868F6-AAFB-4FE4-83AF-6C3AA23F203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4842" y="851804"/>
            <a:ext cx="4570917" cy="6094556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2353177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8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>
            <a:extLst>
              <a:ext uri="{FF2B5EF4-FFF2-40B4-BE49-F238E27FC236}">
                <a16:creationId xmlns:a16="http://schemas.microsoft.com/office/drawing/2014/main" id="{A196F767-81F8-4DC3-9264-0E3ADA62E1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320526" y="351692"/>
            <a:ext cx="5689472" cy="8044072"/>
          </a:xfrm>
          <a:prstGeom prst="rect">
            <a:avLst/>
          </a:prstGeom>
        </p:spPr>
      </p:pic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96240" y="1238565"/>
            <a:ext cx="11433810" cy="761686"/>
          </a:xfrm>
        </p:spPr>
        <p:txBody>
          <a:bodyPr>
            <a:normAutofit fontScale="62500" lnSpcReduction="20000"/>
          </a:bodyPr>
          <a:lstStyle/>
          <a:p>
            <a:pPr marL="0" indent="0" algn="ctr">
              <a:buNone/>
            </a:pPr>
            <a:r>
              <a:rPr lang="pl-PL" sz="40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Rozbudowa DW 444</a:t>
            </a:r>
          </a:p>
          <a:p>
            <a:pPr marL="0" indent="0" algn="ctr">
              <a:buNone/>
            </a:pPr>
            <a:r>
              <a:rPr lang="pl-PL" sz="4000" b="1" dirty="0">
                <a:latin typeface="Encode Sans Compressed" panose="02000000000000000000" pitchFamily="2" charset="-18"/>
              </a:rPr>
              <a:t>od Szklarki Myślniewskiej do DK 11</a:t>
            </a:r>
          </a:p>
          <a:p>
            <a:pPr marL="0" indent="0" algn="ctr">
              <a:buNone/>
            </a:pPr>
            <a:endParaRPr lang="pl-PL" dirty="0"/>
          </a:p>
          <a:p>
            <a:pPr marL="0" indent="0" algn="ctr">
              <a:buNone/>
            </a:pPr>
            <a:endParaRPr lang="pl-PL" dirty="0"/>
          </a:p>
          <a:p>
            <a:pPr marL="0" indent="0" algn="ctr">
              <a:buNone/>
            </a:pPr>
            <a:endParaRPr lang="pl-PL" dirty="0"/>
          </a:p>
        </p:txBody>
      </p:sp>
      <p:sp>
        <p:nvSpPr>
          <p:cNvPr id="7" name="Tytuł 1">
            <a:extLst>
              <a:ext uri="{FF2B5EF4-FFF2-40B4-BE49-F238E27FC236}">
                <a16:creationId xmlns:a16="http://schemas.microsoft.com/office/drawing/2014/main" id="{6D0A1991-7FB0-48D5-B4DA-29B6DA1C8119}"/>
              </a:ext>
            </a:extLst>
          </p:cNvPr>
          <p:cNvSpPr txBox="1">
            <a:spLocks/>
          </p:cNvSpPr>
          <p:nvPr/>
        </p:nvSpPr>
        <p:spPr>
          <a:xfrm>
            <a:off x="838200" y="305763"/>
            <a:ext cx="10515600" cy="76930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small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  <a:t>Realizacja zadań na drogach wojewódzkich </a:t>
            </a:r>
            <a:b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  <a:t>Województwa Wielkopolskiego w 2021 r.</a:t>
            </a:r>
          </a:p>
        </p:txBody>
      </p:sp>
      <p:sp>
        <p:nvSpPr>
          <p:cNvPr id="13" name="pole tekstowe 12">
            <a:extLst>
              <a:ext uri="{FF2B5EF4-FFF2-40B4-BE49-F238E27FC236}">
                <a16:creationId xmlns:a16="http://schemas.microsoft.com/office/drawing/2014/main" id="{486EF245-0440-4BCB-A028-3E94B1879DE1}"/>
              </a:ext>
            </a:extLst>
          </p:cNvPr>
          <p:cNvSpPr txBox="1"/>
          <p:nvPr/>
        </p:nvSpPr>
        <p:spPr>
          <a:xfrm>
            <a:off x="7332594" y="3149590"/>
            <a:ext cx="485940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400" dirty="0">
                <a:latin typeface="Encode Sans Compressed" panose="02000000000000000000" pitchFamily="2" charset="-18"/>
              </a:rPr>
              <a:t>Realizacja w latach </a:t>
            </a:r>
            <a:r>
              <a:rPr lang="pl-PL" sz="24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2021-2023</a:t>
            </a:r>
          </a:p>
          <a:p>
            <a:pPr algn="ctr"/>
            <a:endParaRPr lang="pl-PL" sz="2400" b="1" dirty="0">
              <a:solidFill>
                <a:srgbClr val="FF0000"/>
              </a:solidFill>
              <a:latin typeface="Encode Sans Compressed" panose="02000000000000000000" pitchFamily="2" charset="-18"/>
            </a:endParaRPr>
          </a:p>
          <a:p>
            <a:pPr algn="ctr"/>
            <a:r>
              <a:rPr lang="pl-PL" sz="2400" dirty="0">
                <a:latin typeface="Encode Sans Compressed" panose="02000000000000000000" pitchFamily="2" charset="-18"/>
              </a:rPr>
              <a:t>Procent zaawansowania robót: </a:t>
            </a:r>
            <a:r>
              <a:rPr lang="pl-PL" sz="24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15% </a:t>
            </a:r>
          </a:p>
          <a:p>
            <a:pPr algn="ctr"/>
            <a:r>
              <a:rPr lang="pl-PL" sz="2400" dirty="0">
                <a:latin typeface="Encode Sans Compressed" panose="02000000000000000000" pitchFamily="2" charset="-18"/>
              </a:rPr>
              <a:t> </a:t>
            </a:r>
          </a:p>
          <a:p>
            <a:pPr algn="ctr"/>
            <a:r>
              <a:rPr lang="pl-PL" sz="2400" dirty="0">
                <a:latin typeface="Encode Sans Compressed" panose="02000000000000000000" pitchFamily="2" charset="-18"/>
              </a:rPr>
              <a:t>Wartość: </a:t>
            </a:r>
            <a:r>
              <a:rPr lang="pl-PL" sz="24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28 mln zł</a:t>
            </a:r>
            <a:r>
              <a:rPr lang="pl-PL" sz="2400" dirty="0">
                <a:latin typeface="Encode Sans Compressed" panose="02000000000000000000" pitchFamily="2" charset="-18"/>
              </a:rPr>
              <a:t>,</a:t>
            </a:r>
          </a:p>
          <a:p>
            <a:pPr algn="ctr"/>
            <a:endParaRPr lang="pl-PL" sz="2400" dirty="0">
              <a:latin typeface="Encode Sans Compressed" panose="02000000000000000000" pitchFamily="2" charset="-18"/>
            </a:endParaRPr>
          </a:p>
          <a:p>
            <a:pPr algn="ctr"/>
            <a:r>
              <a:rPr lang="pl-PL" sz="2400" dirty="0">
                <a:latin typeface="Encode Sans Compressed" panose="02000000000000000000" pitchFamily="2" charset="-18"/>
              </a:rPr>
              <a:t>w tym dofinansowanie UE: </a:t>
            </a:r>
            <a:r>
              <a:rPr lang="pl-PL" sz="24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22,7 mln zł</a:t>
            </a:r>
          </a:p>
          <a:p>
            <a:pPr algn="ctr"/>
            <a:endParaRPr lang="pl-PL" sz="2400" b="1" dirty="0">
              <a:solidFill>
                <a:srgbClr val="FF0000"/>
              </a:solidFill>
              <a:latin typeface="Encode Sans Compressed" panose="02000000000000000000" pitchFamily="2" charset="-18"/>
            </a:endParaRPr>
          </a:p>
          <a:p>
            <a:pPr algn="ctr"/>
            <a:r>
              <a:rPr lang="pl-PL" sz="2400" dirty="0">
                <a:latin typeface="Encode Sans Compressed" panose="02000000000000000000" pitchFamily="2" charset="-18"/>
              </a:rPr>
              <a:t>i z budżetu państwa: </a:t>
            </a:r>
            <a:r>
              <a:rPr lang="pl-PL" sz="24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1,5 mln zł</a:t>
            </a:r>
          </a:p>
        </p:txBody>
      </p:sp>
      <p:pic>
        <p:nvPicPr>
          <p:cNvPr id="4" name="Obraz 3" descr="Obraz zawierający drzewo, zewnętrzne, niebo, droga&#10;&#10;Opis wygenerowany automatycznie">
            <a:extLst>
              <a:ext uri="{FF2B5EF4-FFF2-40B4-BE49-F238E27FC236}">
                <a16:creationId xmlns:a16="http://schemas.microsoft.com/office/drawing/2014/main" id="{8A8425AB-F3F1-4C97-8386-8A91038995C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3837" y="1075066"/>
            <a:ext cx="7562850" cy="5672138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4212870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>
            <a:extLst>
              <a:ext uri="{FF2B5EF4-FFF2-40B4-BE49-F238E27FC236}">
                <a16:creationId xmlns:a16="http://schemas.microsoft.com/office/drawing/2014/main" id="{AE7B312E-DF13-4434-9CFE-0CCB0C294C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168020"/>
            <a:ext cx="9758871" cy="4828280"/>
          </a:xfrm>
          <a:prstGeom prst="rect">
            <a:avLst/>
          </a:prstGeom>
        </p:spPr>
      </p:pic>
      <p:sp>
        <p:nvSpPr>
          <p:cNvPr id="8" name="Tytuł 1">
            <a:extLst>
              <a:ext uri="{FF2B5EF4-FFF2-40B4-BE49-F238E27FC236}">
                <a16:creationId xmlns:a16="http://schemas.microsoft.com/office/drawing/2014/main" id="{D38F2D26-D2D7-4DB5-9433-F7DB97B0D218}"/>
              </a:ext>
            </a:extLst>
          </p:cNvPr>
          <p:cNvSpPr txBox="1">
            <a:spLocks/>
          </p:cNvSpPr>
          <p:nvPr/>
        </p:nvSpPr>
        <p:spPr>
          <a:xfrm>
            <a:off x="838200" y="305763"/>
            <a:ext cx="10515600" cy="76930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small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  <a:t>Realizacja zadań na drogach wojewódzkich </a:t>
            </a:r>
            <a:b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  <a:t>Województwa Wielkopolskiego w 2021 r.</a:t>
            </a:r>
          </a:p>
        </p:txBody>
      </p:sp>
      <p:sp>
        <p:nvSpPr>
          <p:cNvPr id="13" name="pole tekstowe 12">
            <a:extLst>
              <a:ext uri="{FF2B5EF4-FFF2-40B4-BE49-F238E27FC236}">
                <a16:creationId xmlns:a16="http://schemas.microsoft.com/office/drawing/2014/main" id="{486EF245-0440-4BCB-A028-3E94B1879DE1}"/>
              </a:ext>
            </a:extLst>
          </p:cNvPr>
          <p:cNvSpPr txBox="1"/>
          <p:nvPr/>
        </p:nvSpPr>
        <p:spPr>
          <a:xfrm>
            <a:off x="7321798" y="2371487"/>
            <a:ext cx="4859406" cy="3046988"/>
          </a:xfrm>
          <a:prstGeom prst="rect">
            <a:avLst/>
          </a:prstGeom>
          <a:solidFill>
            <a:schemeClr val="bg1">
              <a:alpha val="3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l-PL" sz="2400" dirty="0">
                <a:latin typeface="Encode Sans Compressed" panose="02000000000000000000" pitchFamily="2" charset="-18"/>
              </a:rPr>
              <a:t>Realizacja w latach </a:t>
            </a:r>
            <a:r>
              <a:rPr lang="pl-PL" sz="24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2021-2023</a:t>
            </a:r>
          </a:p>
          <a:p>
            <a:pPr algn="ctr"/>
            <a:r>
              <a:rPr lang="pl-PL" sz="2400" dirty="0">
                <a:latin typeface="Encode Sans Compressed" panose="02000000000000000000" pitchFamily="2" charset="-18"/>
              </a:rPr>
              <a:t> </a:t>
            </a:r>
          </a:p>
          <a:p>
            <a:pPr algn="ctr"/>
            <a:r>
              <a:rPr lang="pl-PL" sz="2400" dirty="0">
                <a:latin typeface="Encode Sans Compressed" panose="02000000000000000000" pitchFamily="2" charset="-18"/>
              </a:rPr>
              <a:t>Wartość: </a:t>
            </a:r>
            <a:r>
              <a:rPr lang="pl-PL" sz="24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22,1 mln zł</a:t>
            </a:r>
            <a:r>
              <a:rPr lang="pl-PL" sz="2400" dirty="0">
                <a:latin typeface="Encode Sans Compressed" panose="02000000000000000000" pitchFamily="2" charset="-18"/>
              </a:rPr>
              <a:t>,</a:t>
            </a:r>
          </a:p>
          <a:p>
            <a:pPr algn="ctr"/>
            <a:endParaRPr lang="pl-PL" sz="2400" dirty="0">
              <a:latin typeface="Encode Sans Compressed" panose="02000000000000000000" pitchFamily="2" charset="-18"/>
            </a:endParaRPr>
          </a:p>
          <a:p>
            <a:pPr algn="ctr"/>
            <a:r>
              <a:rPr lang="pl-PL" sz="2400" dirty="0">
                <a:latin typeface="Encode Sans Compressed" panose="02000000000000000000" pitchFamily="2" charset="-18"/>
              </a:rPr>
              <a:t>w tym dofinansowanie UE: </a:t>
            </a:r>
            <a:r>
              <a:rPr lang="pl-PL" sz="24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17 mln zł</a:t>
            </a:r>
          </a:p>
          <a:p>
            <a:pPr algn="ctr"/>
            <a:endParaRPr lang="pl-PL" sz="2400" dirty="0">
              <a:latin typeface="Encode Sans Compressed" panose="02000000000000000000" pitchFamily="2" charset="-18"/>
            </a:endParaRPr>
          </a:p>
          <a:p>
            <a:pPr algn="ctr"/>
            <a:r>
              <a:rPr lang="pl-PL" sz="2400" dirty="0">
                <a:latin typeface="Encode Sans Compressed" panose="02000000000000000000" pitchFamily="2" charset="-18"/>
              </a:rPr>
              <a:t>i z budżetu państwa: </a:t>
            </a:r>
            <a:r>
              <a:rPr lang="pl-PL" sz="24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1,7 mln zł</a:t>
            </a:r>
          </a:p>
          <a:p>
            <a:pPr algn="ctr"/>
            <a:endParaRPr lang="pl-PL" sz="2400" b="1" dirty="0">
              <a:solidFill>
                <a:srgbClr val="FF0000"/>
              </a:solidFill>
              <a:latin typeface="Encode Sans Compressed" panose="02000000000000000000" pitchFamily="2" charset="-18"/>
            </a:endParaRPr>
          </a:p>
        </p:txBody>
      </p:sp>
      <p:sp>
        <p:nvSpPr>
          <p:cNvPr id="5" name="Symbol zastępczy zawartości 4">
            <a:extLst>
              <a:ext uri="{FF2B5EF4-FFF2-40B4-BE49-F238E27FC236}">
                <a16:creationId xmlns:a16="http://schemas.microsoft.com/office/drawing/2014/main" id="{D29ECEDE-1BD7-4DE8-A7CC-8508BB13A5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4" name="Obraz 3" descr="Obraz zawierający zewnętrzne, niebo, drzewo, pole&#10;&#10;Opis wygenerowany automatycznie">
            <a:extLst>
              <a:ext uri="{FF2B5EF4-FFF2-40B4-BE49-F238E27FC236}">
                <a16:creationId xmlns:a16="http://schemas.microsoft.com/office/drawing/2014/main" id="{76B5A249-66E4-4637-9C88-A2BDD8C4B4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827" y="1047947"/>
            <a:ext cx="7381875" cy="5536406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4071624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  <a:t>Realizacja zadań na drogach wojewódzkich </a:t>
            </a:r>
            <a:b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  <a:t>Województwa Wielkopolskiego w  2021 r.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838200" y="1306287"/>
            <a:ext cx="10515600" cy="740227"/>
          </a:xfrm>
        </p:spPr>
        <p:txBody>
          <a:bodyPr/>
          <a:lstStyle/>
          <a:p>
            <a:pPr marL="0" indent="0" algn="ctr">
              <a:buNone/>
            </a:pPr>
            <a:r>
              <a:rPr lang="pl-PL" b="1" dirty="0">
                <a:solidFill>
                  <a:srgbClr val="00B050"/>
                </a:solidFill>
                <a:latin typeface="Encode Sans Compressed" panose="02000000000000000000" pitchFamily="2" charset="-18"/>
              </a:rPr>
              <a:t>Budżet </a:t>
            </a:r>
            <a:r>
              <a:rPr lang="pl-PL" b="1" dirty="0">
                <a:latin typeface="Encode Sans Compressed" panose="02000000000000000000" pitchFamily="2" charset="-18"/>
              </a:rPr>
              <a:t>WZDW w Poznaniu na rok 2021 </a:t>
            </a:r>
          </a:p>
        </p:txBody>
      </p:sp>
      <p:graphicFrame>
        <p:nvGraphicFramePr>
          <p:cNvPr id="4" name="Wykres 3"/>
          <p:cNvGraphicFramePr/>
          <p:nvPr>
            <p:extLst>
              <p:ext uri="{D42A27DB-BD31-4B8C-83A1-F6EECF244321}">
                <p14:modId xmlns:p14="http://schemas.microsoft.com/office/powerpoint/2010/main" val="3835319940"/>
              </p:ext>
            </p:extLst>
          </p:nvPr>
        </p:nvGraphicFramePr>
        <p:xfrm>
          <a:off x="1786027" y="1496525"/>
          <a:ext cx="9307901" cy="50428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19265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Graphic spid="4" grpId="0">
        <p:bldAsOne/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ytuł 1">
            <a:extLst>
              <a:ext uri="{FF2B5EF4-FFF2-40B4-BE49-F238E27FC236}">
                <a16:creationId xmlns:a16="http://schemas.microsoft.com/office/drawing/2014/main" id="{0287F67A-47AC-49EF-B42A-4A4C5F6EB8AA}"/>
              </a:ext>
            </a:extLst>
          </p:cNvPr>
          <p:cNvSpPr txBox="1">
            <a:spLocks/>
          </p:cNvSpPr>
          <p:nvPr/>
        </p:nvSpPr>
        <p:spPr>
          <a:xfrm>
            <a:off x="838200" y="305763"/>
            <a:ext cx="10515600" cy="76930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small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  <a:t>Realizacja zadań na drogach wojewódzkich </a:t>
            </a:r>
            <a:b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  <a:t>Województwa Wielkopolskiego w 2021 r.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96240" y="1238566"/>
            <a:ext cx="11433810" cy="1266096"/>
          </a:xfrm>
        </p:spPr>
        <p:txBody>
          <a:bodyPr>
            <a:normAutofit fontScale="47500" lnSpcReduction="20000"/>
          </a:bodyPr>
          <a:lstStyle/>
          <a:p>
            <a:pPr marL="0" indent="0" algn="ctr">
              <a:buNone/>
            </a:pPr>
            <a:r>
              <a:rPr lang="pl-PL" sz="53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Rozbudowa DW 160 </a:t>
            </a:r>
          </a:p>
          <a:p>
            <a:pPr marL="0" indent="0" algn="ctr">
              <a:buNone/>
            </a:pPr>
            <a:r>
              <a:rPr lang="pl-PL" sz="5300" b="1" dirty="0">
                <a:latin typeface="Encode Sans Compressed" panose="02000000000000000000" pitchFamily="2" charset="-18"/>
              </a:rPr>
              <a:t>od Sowiej Góry do Międzychodu</a:t>
            </a:r>
          </a:p>
          <a:p>
            <a:pPr marL="0" indent="0" algn="ctr">
              <a:buNone/>
            </a:pPr>
            <a:r>
              <a:rPr lang="pl-PL" sz="5300" b="1" dirty="0">
                <a:latin typeface="Encode Sans Compressed" panose="02000000000000000000" pitchFamily="2" charset="-18"/>
              </a:rPr>
              <a:t>– inwestycja podzielona na 2 zadania</a:t>
            </a:r>
          </a:p>
          <a:p>
            <a:pPr marL="0" indent="0" algn="ctr">
              <a:buNone/>
            </a:pPr>
            <a:endParaRPr lang="pl-PL" dirty="0"/>
          </a:p>
          <a:p>
            <a:pPr marL="0" indent="0" algn="ctr">
              <a:buNone/>
            </a:pPr>
            <a:endParaRPr lang="pl-PL" dirty="0"/>
          </a:p>
          <a:p>
            <a:pPr marL="0" indent="0" algn="ctr">
              <a:buNone/>
            </a:pPr>
            <a:endParaRPr lang="pl-PL" dirty="0"/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4E3C1678-1ABF-4D80-9C3B-C79E7E201417}"/>
              </a:ext>
            </a:extLst>
          </p:cNvPr>
          <p:cNvSpPr txBox="1"/>
          <p:nvPr/>
        </p:nvSpPr>
        <p:spPr>
          <a:xfrm>
            <a:off x="0" y="2504662"/>
            <a:ext cx="4859406" cy="22348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l-PL" sz="2400" b="1" dirty="0">
                <a:latin typeface="Encode Sans Compressed" panose="02000000000000000000" pitchFamily="2" charset="-18"/>
              </a:rPr>
              <a:t>Odcinek Sowia Góra - Radgoszcz</a:t>
            </a:r>
          </a:p>
          <a:p>
            <a:pPr algn="ctr">
              <a:lnSpc>
                <a:spcPct val="150000"/>
              </a:lnSpc>
            </a:pPr>
            <a:r>
              <a:rPr lang="pl-PL" sz="2400" dirty="0">
                <a:latin typeface="Encode Sans Compressed" panose="02000000000000000000" pitchFamily="2" charset="-18"/>
              </a:rPr>
              <a:t>Wartość: </a:t>
            </a:r>
            <a:r>
              <a:rPr lang="pl-PL" sz="24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 16,7 mln zł</a:t>
            </a:r>
            <a:r>
              <a:rPr lang="pl-PL" sz="2400" dirty="0">
                <a:latin typeface="Encode Sans Compressed" panose="02000000000000000000" pitchFamily="2" charset="-18"/>
              </a:rPr>
              <a:t>,</a:t>
            </a:r>
          </a:p>
          <a:p>
            <a:pPr algn="ctr">
              <a:lnSpc>
                <a:spcPct val="150000"/>
              </a:lnSpc>
            </a:pPr>
            <a:r>
              <a:rPr lang="pl-PL" sz="2400" dirty="0">
                <a:latin typeface="Encode Sans Compressed" panose="02000000000000000000" pitchFamily="2" charset="-18"/>
              </a:rPr>
              <a:t>w tym dofinansowanie UE: </a:t>
            </a:r>
            <a:r>
              <a:rPr lang="pl-PL" sz="24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 13,7 mln zł</a:t>
            </a:r>
          </a:p>
          <a:p>
            <a:pPr algn="ctr">
              <a:lnSpc>
                <a:spcPct val="150000"/>
              </a:lnSpc>
            </a:pPr>
            <a:r>
              <a:rPr lang="pl-PL" sz="2400" dirty="0">
                <a:latin typeface="Encode Sans Compressed" panose="02000000000000000000" pitchFamily="2" charset="-18"/>
              </a:rPr>
              <a:t>Zaawansowanie robót: </a:t>
            </a:r>
            <a:r>
              <a:rPr lang="pl-PL" sz="24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13% </a:t>
            </a:r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9A2B59D4-A578-4CB4-8E3B-D49C2A444464}"/>
              </a:ext>
            </a:extLst>
          </p:cNvPr>
          <p:cNvSpPr txBox="1"/>
          <p:nvPr/>
        </p:nvSpPr>
        <p:spPr>
          <a:xfrm>
            <a:off x="6970644" y="3311110"/>
            <a:ext cx="4859406" cy="2788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l-PL" sz="2400" b="1" dirty="0">
                <a:latin typeface="Encode Sans Compressed" panose="02000000000000000000" pitchFamily="2" charset="-18"/>
              </a:rPr>
              <a:t>Odcinek Radgoszcz – most nad Zalewem Warty</a:t>
            </a:r>
          </a:p>
          <a:p>
            <a:pPr algn="ctr">
              <a:lnSpc>
                <a:spcPct val="150000"/>
              </a:lnSpc>
            </a:pPr>
            <a:r>
              <a:rPr lang="pl-PL" sz="2400" dirty="0">
                <a:latin typeface="Encode Sans Compressed" panose="02000000000000000000" pitchFamily="2" charset="-18"/>
              </a:rPr>
              <a:t>Wartość: </a:t>
            </a:r>
            <a:r>
              <a:rPr lang="pl-PL" sz="24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12,7 mln zł</a:t>
            </a:r>
            <a:r>
              <a:rPr lang="pl-PL" sz="2400" dirty="0">
                <a:latin typeface="Encode Sans Compressed" panose="02000000000000000000" pitchFamily="2" charset="-18"/>
              </a:rPr>
              <a:t>,</a:t>
            </a:r>
          </a:p>
          <a:p>
            <a:pPr algn="ctr">
              <a:lnSpc>
                <a:spcPct val="150000"/>
              </a:lnSpc>
            </a:pPr>
            <a:r>
              <a:rPr lang="pl-PL" sz="2400" dirty="0">
                <a:latin typeface="Encode Sans Compressed" panose="02000000000000000000" pitchFamily="2" charset="-18"/>
              </a:rPr>
              <a:t>w tym dofinansowanie UE: </a:t>
            </a:r>
            <a:r>
              <a:rPr lang="pl-PL" sz="24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 10,3 mln zł</a:t>
            </a:r>
          </a:p>
          <a:p>
            <a:pPr algn="ctr">
              <a:lnSpc>
                <a:spcPct val="150000"/>
              </a:lnSpc>
            </a:pPr>
            <a:r>
              <a:rPr lang="pl-PL" sz="2400" dirty="0">
                <a:latin typeface="Encode Sans Compressed" panose="02000000000000000000" pitchFamily="2" charset="-18"/>
              </a:rPr>
              <a:t>Zaawansowanie robót: </a:t>
            </a:r>
            <a:r>
              <a:rPr lang="pl-PL" sz="24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8,5% </a:t>
            </a: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64C15307-C199-43A5-B69C-A121A8778F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3" y="112643"/>
            <a:ext cx="4249800" cy="701888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2" name="Obraz 11">
            <a:extLst>
              <a:ext uri="{FF2B5EF4-FFF2-40B4-BE49-F238E27FC236}">
                <a16:creationId xmlns:a16="http://schemas.microsoft.com/office/drawing/2014/main" id="{A3870BD7-6AEB-4316-B2F2-2CD4EF56F8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966" y="66923"/>
            <a:ext cx="5143500" cy="6858000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1743823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ymbol zastępczy zawartości 4" descr="flaga UE.jpg"/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1154495"/>
            <a:ext cx="12175482" cy="56642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71062" y="1373740"/>
            <a:ext cx="10174832" cy="826122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pl-PL" sz="4400" b="1" dirty="0">
                <a:latin typeface="Encode Sans Compressed" panose="02000000000000000000" pitchFamily="2" charset="-18"/>
              </a:rPr>
              <a:t>Zadania dofinansowane przez UE </a:t>
            </a:r>
            <a:br>
              <a:rPr lang="pl-PL" sz="4400" b="1" dirty="0">
                <a:latin typeface="Encode Sans Compressed" panose="02000000000000000000" pitchFamily="2" charset="-18"/>
              </a:rPr>
            </a:br>
            <a:r>
              <a:rPr lang="pl-PL" sz="4400" b="1" dirty="0">
                <a:latin typeface="Encode Sans Compressed" panose="02000000000000000000" pitchFamily="2" charset="-18"/>
              </a:rPr>
              <a:t>których realizacja rozpocznie się w 2022 roku</a:t>
            </a:r>
            <a:endParaRPr lang="pl-PL" sz="3200" dirty="0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F78440A5-46C0-4AA9-B274-83C2C305098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1917" y="1227027"/>
            <a:ext cx="1750077" cy="1750077"/>
          </a:xfrm>
          <a:prstGeom prst="rect">
            <a:avLst/>
          </a:prstGeom>
        </p:spPr>
      </p:pic>
      <p:grpSp>
        <p:nvGrpSpPr>
          <p:cNvPr id="10" name="Grupa 9">
            <a:extLst>
              <a:ext uri="{FF2B5EF4-FFF2-40B4-BE49-F238E27FC236}">
                <a16:creationId xmlns:a16="http://schemas.microsoft.com/office/drawing/2014/main" id="{2A0614C3-C9CE-4C95-87F6-86E6381BAA78}"/>
              </a:ext>
            </a:extLst>
          </p:cNvPr>
          <p:cNvGrpSpPr/>
          <p:nvPr/>
        </p:nvGrpSpPr>
        <p:grpSpPr>
          <a:xfrm>
            <a:off x="1216088" y="4144476"/>
            <a:ext cx="10734516" cy="461665"/>
            <a:chOff x="1201459" y="3946351"/>
            <a:chExt cx="10734516" cy="461665"/>
          </a:xfrm>
        </p:grpSpPr>
        <p:sp>
          <p:nvSpPr>
            <p:cNvPr id="19" name="Strzałka: w prawo 18">
              <a:extLst>
                <a:ext uri="{FF2B5EF4-FFF2-40B4-BE49-F238E27FC236}">
                  <a16:creationId xmlns:a16="http://schemas.microsoft.com/office/drawing/2014/main" id="{043E8E6C-28C3-4C7A-80A9-999BB8945026}"/>
                </a:ext>
              </a:extLst>
            </p:cNvPr>
            <p:cNvSpPr/>
            <p:nvPr/>
          </p:nvSpPr>
          <p:spPr>
            <a:xfrm>
              <a:off x="1201459" y="4086415"/>
              <a:ext cx="572946" cy="244580"/>
            </a:xfrm>
            <a:prstGeom prst="rightArrow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2" name="pole tekstowe 1">
              <a:extLst>
                <a:ext uri="{FF2B5EF4-FFF2-40B4-BE49-F238E27FC236}">
                  <a16:creationId xmlns:a16="http://schemas.microsoft.com/office/drawing/2014/main" id="{0B6F2834-B076-4B6E-B8FB-8422AB614E12}"/>
                </a:ext>
              </a:extLst>
            </p:cNvPr>
            <p:cNvSpPr txBox="1"/>
            <p:nvPr/>
          </p:nvSpPr>
          <p:spPr>
            <a:xfrm>
              <a:off x="1761143" y="3946351"/>
              <a:ext cx="1017483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l-PL" sz="2400" dirty="0">
                  <a:latin typeface="Encode Sans Compressed" panose="02000000000000000000" pitchFamily="2" charset="-18"/>
                </a:rPr>
                <a:t>Rozbudowa DW 431 na odcinkach Rogalin – Świątniki i Mieczewo – Kórnik </a:t>
              </a:r>
            </a:p>
          </p:txBody>
        </p:sp>
      </p:grpSp>
      <p:grpSp>
        <p:nvGrpSpPr>
          <p:cNvPr id="11" name="Grupa 10">
            <a:extLst>
              <a:ext uri="{FF2B5EF4-FFF2-40B4-BE49-F238E27FC236}">
                <a16:creationId xmlns:a16="http://schemas.microsoft.com/office/drawing/2014/main" id="{4307A497-3556-4605-AAA2-20F2929F3309}"/>
              </a:ext>
            </a:extLst>
          </p:cNvPr>
          <p:cNvGrpSpPr/>
          <p:nvPr/>
        </p:nvGrpSpPr>
        <p:grpSpPr>
          <a:xfrm>
            <a:off x="1216088" y="4518642"/>
            <a:ext cx="10734516" cy="572849"/>
            <a:chOff x="1220053" y="4437402"/>
            <a:chExt cx="10734516" cy="572849"/>
          </a:xfrm>
        </p:grpSpPr>
        <p:sp>
          <p:nvSpPr>
            <p:cNvPr id="20" name="Strzałka: w prawo 19">
              <a:extLst>
                <a:ext uri="{FF2B5EF4-FFF2-40B4-BE49-F238E27FC236}">
                  <a16:creationId xmlns:a16="http://schemas.microsoft.com/office/drawing/2014/main" id="{8A9F038B-0260-49CD-94D9-695CF73EB081}"/>
                </a:ext>
              </a:extLst>
            </p:cNvPr>
            <p:cNvSpPr/>
            <p:nvPr/>
          </p:nvSpPr>
          <p:spPr>
            <a:xfrm>
              <a:off x="1220053" y="4629531"/>
              <a:ext cx="572946" cy="244580"/>
            </a:xfrm>
            <a:prstGeom prst="rightArrow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14" name="pole tekstowe 13">
              <a:extLst>
                <a:ext uri="{FF2B5EF4-FFF2-40B4-BE49-F238E27FC236}">
                  <a16:creationId xmlns:a16="http://schemas.microsoft.com/office/drawing/2014/main" id="{F4170073-1399-4DDE-97EE-6D27CBCB483A}"/>
                </a:ext>
              </a:extLst>
            </p:cNvPr>
            <p:cNvSpPr txBox="1"/>
            <p:nvPr/>
          </p:nvSpPr>
          <p:spPr>
            <a:xfrm>
              <a:off x="1779737" y="4437402"/>
              <a:ext cx="10174832" cy="5728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pl-PL" sz="2400" dirty="0">
                  <a:latin typeface="Encode Sans Compressed" panose="02000000000000000000" pitchFamily="2" charset="-18"/>
                </a:rPr>
                <a:t>Rozbudowa DW 441 na odcinku Miłosław – Borzykowo</a:t>
              </a:r>
            </a:p>
          </p:txBody>
        </p:sp>
      </p:grpSp>
      <p:grpSp>
        <p:nvGrpSpPr>
          <p:cNvPr id="9" name="Grupa 8">
            <a:extLst>
              <a:ext uri="{FF2B5EF4-FFF2-40B4-BE49-F238E27FC236}">
                <a16:creationId xmlns:a16="http://schemas.microsoft.com/office/drawing/2014/main" id="{668F8376-0B57-498C-9D9B-4B0D22ADA7F4}"/>
              </a:ext>
            </a:extLst>
          </p:cNvPr>
          <p:cNvGrpSpPr/>
          <p:nvPr/>
        </p:nvGrpSpPr>
        <p:grpSpPr>
          <a:xfrm>
            <a:off x="1216088" y="4966421"/>
            <a:ext cx="10747778" cy="572849"/>
            <a:chOff x="1206791" y="3466645"/>
            <a:chExt cx="10747778" cy="572849"/>
          </a:xfrm>
        </p:grpSpPr>
        <p:sp>
          <p:nvSpPr>
            <p:cNvPr id="18" name="Strzałka: w prawo 17">
              <a:extLst>
                <a:ext uri="{FF2B5EF4-FFF2-40B4-BE49-F238E27FC236}">
                  <a16:creationId xmlns:a16="http://schemas.microsoft.com/office/drawing/2014/main" id="{177C3125-11E5-4D85-8EA1-E6E759C5A315}"/>
                </a:ext>
              </a:extLst>
            </p:cNvPr>
            <p:cNvSpPr/>
            <p:nvPr/>
          </p:nvSpPr>
          <p:spPr>
            <a:xfrm>
              <a:off x="1206791" y="3674825"/>
              <a:ext cx="572946" cy="244580"/>
            </a:xfrm>
            <a:prstGeom prst="rightArrow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15" name="pole tekstowe 14">
              <a:extLst>
                <a:ext uri="{FF2B5EF4-FFF2-40B4-BE49-F238E27FC236}">
                  <a16:creationId xmlns:a16="http://schemas.microsoft.com/office/drawing/2014/main" id="{A3BD17D4-F861-4656-9E1F-86614D47232D}"/>
                </a:ext>
              </a:extLst>
            </p:cNvPr>
            <p:cNvSpPr txBox="1"/>
            <p:nvPr/>
          </p:nvSpPr>
          <p:spPr>
            <a:xfrm>
              <a:off x="1779737" y="3466645"/>
              <a:ext cx="10174832" cy="5728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pl-PL" sz="2400" dirty="0">
                  <a:latin typeface="Encode Sans Compressed" panose="02000000000000000000" pitchFamily="2" charset="-18"/>
                </a:rPr>
                <a:t>Rozbudowa DW 190 na odcinku od Krajenki do Wysokiej – etap I, odcinek I</a:t>
              </a:r>
            </a:p>
          </p:txBody>
        </p:sp>
      </p:grpSp>
      <p:grpSp>
        <p:nvGrpSpPr>
          <p:cNvPr id="12" name="Grupa 11">
            <a:extLst>
              <a:ext uri="{FF2B5EF4-FFF2-40B4-BE49-F238E27FC236}">
                <a16:creationId xmlns:a16="http://schemas.microsoft.com/office/drawing/2014/main" id="{6A5E81D4-E7D3-4663-9251-EC892403E44D}"/>
              </a:ext>
            </a:extLst>
          </p:cNvPr>
          <p:cNvGrpSpPr/>
          <p:nvPr/>
        </p:nvGrpSpPr>
        <p:grpSpPr>
          <a:xfrm>
            <a:off x="1216088" y="3688569"/>
            <a:ext cx="10744820" cy="461665"/>
            <a:chOff x="1209749" y="4878569"/>
            <a:chExt cx="10744820" cy="461665"/>
          </a:xfrm>
        </p:grpSpPr>
        <p:sp>
          <p:nvSpPr>
            <p:cNvPr id="21" name="Strzałka: w prawo 20">
              <a:extLst>
                <a:ext uri="{FF2B5EF4-FFF2-40B4-BE49-F238E27FC236}">
                  <a16:creationId xmlns:a16="http://schemas.microsoft.com/office/drawing/2014/main" id="{4697BD42-2C8D-4C1F-815A-C740F7CE89B3}"/>
                </a:ext>
              </a:extLst>
            </p:cNvPr>
            <p:cNvSpPr/>
            <p:nvPr/>
          </p:nvSpPr>
          <p:spPr>
            <a:xfrm>
              <a:off x="1209749" y="4999104"/>
              <a:ext cx="572946" cy="244580"/>
            </a:xfrm>
            <a:prstGeom prst="rightArrow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17" name="pole tekstowe 16">
              <a:extLst>
                <a:ext uri="{FF2B5EF4-FFF2-40B4-BE49-F238E27FC236}">
                  <a16:creationId xmlns:a16="http://schemas.microsoft.com/office/drawing/2014/main" id="{4D3218DC-A800-40C5-B3DB-AA3E6C50D67A}"/>
                </a:ext>
              </a:extLst>
            </p:cNvPr>
            <p:cNvSpPr txBox="1"/>
            <p:nvPr/>
          </p:nvSpPr>
          <p:spPr>
            <a:xfrm>
              <a:off x="1779737" y="4878569"/>
              <a:ext cx="1017483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l-PL" sz="2400" dirty="0">
                  <a:latin typeface="Encode Sans Compressed" panose="02000000000000000000" pitchFamily="2" charset="-18"/>
                </a:rPr>
                <a:t>Rozbudowa DW 444 na odcinku od DK 25 do Szklarki Myślniewskiej – etap I</a:t>
              </a:r>
            </a:p>
          </p:txBody>
        </p:sp>
      </p:grpSp>
      <p:sp>
        <p:nvSpPr>
          <p:cNvPr id="22" name="Tytuł 1">
            <a:extLst>
              <a:ext uri="{FF2B5EF4-FFF2-40B4-BE49-F238E27FC236}">
                <a16:creationId xmlns:a16="http://schemas.microsoft.com/office/drawing/2014/main" id="{59FEDA91-B87D-4A37-A56B-E496989D8D76}"/>
              </a:ext>
            </a:extLst>
          </p:cNvPr>
          <p:cNvSpPr txBox="1">
            <a:spLocks/>
          </p:cNvSpPr>
          <p:nvPr/>
        </p:nvSpPr>
        <p:spPr>
          <a:xfrm>
            <a:off x="838200" y="305763"/>
            <a:ext cx="10515600" cy="76930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small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  <a:t>Realizacja zadań na drogach wojewódzkich </a:t>
            </a:r>
            <a:b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  <a:t>Województwa Wielkopolskiego w 2021 r.</a:t>
            </a:r>
          </a:p>
        </p:txBody>
      </p:sp>
    </p:spTree>
    <p:extLst>
      <p:ext uri="{BB962C8B-B14F-4D97-AF65-F5344CB8AC3E}">
        <p14:creationId xmlns:p14="http://schemas.microsoft.com/office/powerpoint/2010/main" val="57304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4712D0E7-D3CA-4EBF-9B6A-4E666052A1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5880" y="3776011"/>
            <a:ext cx="2190729" cy="2555851"/>
          </a:xfrm>
          <a:prstGeom prst="rect">
            <a:avLst/>
          </a:prstGeom>
          <a:effectLst/>
        </p:spPr>
      </p:pic>
      <p:sp>
        <p:nvSpPr>
          <p:cNvPr id="7" name="Symbol zastępczy zawartości 2">
            <a:extLst>
              <a:ext uri="{FF2B5EF4-FFF2-40B4-BE49-F238E27FC236}">
                <a16:creationId xmlns:a16="http://schemas.microsoft.com/office/drawing/2014/main" id="{56D5A19C-1F48-4B0E-9B38-5380252A88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248382"/>
            <a:ext cx="10515600" cy="129902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pl-PL" sz="4400" b="1" dirty="0">
                <a:latin typeface="Encode Sans Compressed" panose="02000000000000000000" pitchFamily="2" charset="-18"/>
              </a:rPr>
              <a:t>Zadania zrealizowane ze środków własnych Województwa Wielkopolskiego w roku 2021</a:t>
            </a:r>
          </a:p>
          <a:p>
            <a:pPr algn="ctr"/>
            <a:endParaRPr lang="pl-PL" sz="3200" dirty="0"/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26B223BA-1507-4211-9247-2CA3BC65627B}"/>
              </a:ext>
            </a:extLst>
          </p:cNvPr>
          <p:cNvSpPr txBox="1"/>
          <p:nvPr/>
        </p:nvSpPr>
        <p:spPr>
          <a:xfrm>
            <a:off x="392784" y="4135952"/>
            <a:ext cx="114064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3200" dirty="0">
                <a:latin typeface="Encode Sans Compressed" panose="02000000000000000000" pitchFamily="2" charset="-18"/>
              </a:rPr>
              <a:t>Łączna wartość: </a:t>
            </a:r>
            <a:r>
              <a:rPr lang="pl-PL" sz="32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 31,2 mln zł</a:t>
            </a:r>
            <a:endParaRPr lang="pl-PL" sz="3200" dirty="0">
              <a:latin typeface="Encode Sans Compressed" panose="02000000000000000000" pitchFamily="2" charset="-18"/>
            </a:endParaRPr>
          </a:p>
        </p:txBody>
      </p:sp>
      <p:sp>
        <p:nvSpPr>
          <p:cNvPr id="6" name="Tytuł 1">
            <a:extLst>
              <a:ext uri="{FF2B5EF4-FFF2-40B4-BE49-F238E27FC236}">
                <a16:creationId xmlns:a16="http://schemas.microsoft.com/office/drawing/2014/main" id="{34150208-F933-4B6A-98FF-1C434F67C352}"/>
              </a:ext>
            </a:extLst>
          </p:cNvPr>
          <p:cNvSpPr txBox="1">
            <a:spLocks/>
          </p:cNvSpPr>
          <p:nvPr/>
        </p:nvSpPr>
        <p:spPr>
          <a:xfrm>
            <a:off x="838200" y="305763"/>
            <a:ext cx="10515600" cy="76930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small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  <a:t>Realizacja zadań na drogach wojewódzkich </a:t>
            </a:r>
            <a:b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  <a:t>Województwa Wielkopolskiego w 2021 r.</a:t>
            </a:r>
          </a:p>
        </p:txBody>
      </p:sp>
    </p:spTree>
    <p:extLst>
      <p:ext uri="{BB962C8B-B14F-4D97-AF65-F5344CB8AC3E}">
        <p14:creationId xmlns:p14="http://schemas.microsoft.com/office/powerpoint/2010/main" val="1082218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>
            <a:extLst>
              <a:ext uri="{FF2B5EF4-FFF2-40B4-BE49-F238E27FC236}">
                <a16:creationId xmlns:a16="http://schemas.microsoft.com/office/drawing/2014/main" id="{2DC50C5F-C0EE-4C97-AE9D-7036BD9599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00831"/>
            <a:ext cx="8367945" cy="4161828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5CB4EE18-7184-4D0F-B4DB-8850283EC85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0626" y="2400830"/>
            <a:ext cx="6573077" cy="4161828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96240" y="1238564"/>
            <a:ext cx="5699760" cy="2109928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10000"/>
              </a:lnSpc>
              <a:buNone/>
            </a:pPr>
            <a:r>
              <a:rPr lang="pl-PL" sz="24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Rozbudowa DW 190 </a:t>
            </a:r>
            <a:r>
              <a:rPr lang="pl-PL" sz="2400" b="1" dirty="0">
                <a:latin typeface="Encode Sans Compressed" panose="02000000000000000000" pitchFamily="2" charset="-18"/>
              </a:rPr>
              <a:t>w Margoninie </a:t>
            </a:r>
          </a:p>
          <a:p>
            <a:pPr marL="0" indent="0" algn="ctr">
              <a:lnSpc>
                <a:spcPct val="110000"/>
              </a:lnSpc>
              <a:buNone/>
            </a:pPr>
            <a:r>
              <a:rPr lang="pl-PL" sz="2400" b="1" dirty="0">
                <a:latin typeface="Encode Sans Compressed" panose="02000000000000000000" pitchFamily="2" charset="-18"/>
              </a:rPr>
              <a:t>– budowa ronda</a:t>
            </a:r>
          </a:p>
          <a:p>
            <a:pPr marL="0" indent="0" algn="ctr">
              <a:lnSpc>
                <a:spcPct val="110000"/>
              </a:lnSpc>
              <a:buNone/>
            </a:pPr>
            <a:r>
              <a:rPr lang="pl-PL" sz="2400" dirty="0">
                <a:latin typeface="Encode Sans Compressed" panose="02000000000000000000" pitchFamily="2" charset="-18"/>
              </a:rPr>
              <a:t>Realizacja w latach </a:t>
            </a:r>
            <a:r>
              <a:rPr lang="pl-PL" sz="24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2020-2021</a:t>
            </a:r>
          </a:p>
          <a:p>
            <a:pPr marL="0" indent="0" algn="ctr">
              <a:lnSpc>
                <a:spcPct val="110000"/>
              </a:lnSpc>
              <a:buNone/>
            </a:pPr>
            <a:r>
              <a:rPr lang="pl-PL" sz="2400" dirty="0">
                <a:latin typeface="Encode Sans Compressed" panose="02000000000000000000" pitchFamily="2" charset="-18"/>
              </a:rPr>
              <a:t>Wartość: </a:t>
            </a:r>
            <a:r>
              <a:rPr lang="pl-PL" sz="24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6,1 mln zł</a:t>
            </a:r>
            <a:endParaRPr lang="pl-PL" sz="2400" b="1" dirty="0">
              <a:latin typeface="Encode Sans Compressed" panose="02000000000000000000" pitchFamily="2" charset="-18"/>
            </a:endParaRPr>
          </a:p>
          <a:p>
            <a:pPr marL="0" indent="0" algn="ctr">
              <a:buNone/>
            </a:pPr>
            <a:endParaRPr lang="pl-PL" sz="2400" dirty="0"/>
          </a:p>
          <a:p>
            <a:pPr marL="0" indent="0" algn="ctr">
              <a:buNone/>
            </a:pPr>
            <a:endParaRPr lang="pl-PL" sz="2400" dirty="0"/>
          </a:p>
          <a:p>
            <a:pPr marL="0" indent="0" algn="ctr">
              <a:buNone/>
            </a:pPr>
            <a:endParaRPr lang="pl-PL" sz="2400" dirty="0"/>
          </a:p>
        </p:txBody>
      </p:sp>
      <p:sp>
        <p:nvSpPr>
          <p:cNvPr id="5" name="Symbol zastępczy zawartości 2">
            <a:extLst>
              <a:ext uri="{FF2B5EF4-FFF2-40B4-BE49-F238E27FC236}">
                <a16:creationId xmlns:a16="http://schemas.microsoft.com/office/drawing/2014/main" id="{C2373468-BD3B-4142-AE2D-F44D56D963BA}"/>
              </a:ext>
            </a:extLst>
          </p:cNvPr>
          <p:cNvSpPr txBox="1">
            <a:spLocks/>
          </p:cNvSpPr>
          <p:nvPr/>
        </p:nvSpPr>
        <p:spPr>
          <a:xfrm>
            <a:off x="6096000" y="1238566"/>
            <a:ext cx="5257800" cy="210992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pl-PL" sz="24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Przebudowa DW 269 </a:t>
            </a:r>
            <a:r>
              <a:rPr lang="pl-PL" sz="2400" b="1" dirty="0">
                <a:latin typeface="Encode Sans Compressed" panose="02000000000000000000" pitchFamily="2" charset="-18"/>
              </a:rPr>
              <a:t>na odcinku Rogóźno – Chrustowo wraz z budową chodnika w Rybnie – etap II</a:t>
            </a:r>
          </a:p>
          <a:p>
            <a:pPr marL="0" indent="0"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pl-PL" sz="2400" dirty="0">
                <a:latin typeface="Encode Sans Compressed" panose="02000000000000000000" pitchFamily="2" charset="-18"/>
              </a:rPr>
              <a:t>Wartość zadania: </a:t>
            </a:r>
            <a:r>
              <a:rPr lang="pl-PL" sz="24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2,5 mln zł</a:t>
            </a:r>
            <a:endParaRPr lang="pl-PL" sz="2400" dirty="0"/>
          </a:p>
        </p:txBody>
      </p:sp>
      <p:sp>
        <p:nvSpPr>
          <p:cNvPr id="7" name="Tytuł 1">
            <a:extLst>
              <a:ext uri="{FF2B5EF4-FFF2-40B4-BE49-F238E27FC236}">
                <a16:creationId xmlns:a16="http://schemas.microsoft.com/office/drawing/2014/main" id="{0FC002CA-80F1-4F95-B889-2C1A3B2B4A62}"/>
              </a:ext>
            </a:extLst>
          </p:cNvPr>
          <p:cNvSpPr txBox="1">
            <a:spLocks/>
          </p:cNvSpPr>
          <p:nvPr/>
        </p:nvSpPr>
        <p:spPr>
          <a:xfrm>
            <a:off x="838200" y="305763"/>
            <a:ext cx="10515600" cy="76930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small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  <a:t>Realizacja zadań na drogach wojewódzkich </a:t>
            </a:r>
            <a:b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  <a:t>Województwa Wielkopolskiego w 2021 r.</a:t>
            </a:r>
          </a:p>
        </p:txBody>
      </p:sp>
    </p:spTree>
    <p:extLst>
      <p:ext uri="{BB962C8B-B14F-4D97-AF65-F5344CB8AC3E}">
        <p14:creationId xmlns:p14="http://schemas.microsoft.com/office/powerpoint/2010/main" val="4023785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444" y="1272009"/>
            <a:ext cx="5699760" cy="143143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pl-PL" sz="24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Rozbudowa DW 303 </a:t>
            </a:r>
            <a:r>
              <a:rPr lang="pl-PL" sz="2400" b="1" dirty="0">
                <a:latin typeface="Encode Sans Compressed" panose="02000000000000000000" pitchFamily="2" charset="-18"/>
              </a:rPr>
              <a:t>Siedlec – Powodowo</a:t>
            </a:r>
          </a:p>
          <a:p>
            <a:pPr marL="0" indent="0" algn="ctr">
              <a:buNone/>
            </a:pPr>
            <a:r>
              <a:rPr lang="pl-PL" sz="2400" dirty="0">
                <a:latin typeface="Encode Sans Compressed" panose="02000000000000000000" pitchFamily="2" charset="-18"/>
              </a:rPr>
              <a:t>Wartość: </a:t>
            </a:r>
            <a:r>
              <a:rPr lang="pl-PL" sz="24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0,8 mln zł</a:t>
            </a:r>
            <a:endParaRPr lang="pl-PL" sz="2400" b="1" dirty="0">
              <a:latin typeface="Encode Sans Compressed" panose="02000000000000000000" pitchFamily="2" charset="-18"/>
            </a:endParaRPr>
          </a:p>
          <a:p>
            <a:pPr marL="0" indent="0" algn="ctr">
              <a:buNone/>
            </a:pPr>
            <a:endParaRPr lang="pl-PL" sz="2400" dirty="0"/>
          </a:p>
          <a:p>
            <a:pPr marL="0" indent="0" algn="ctr">
              <a:buNone/>
            </a:pPr>
            <a:endParaRPr lang="pl-PL" sz="2400" dirty="0"/>
          </a:p>
          <a:p>
            <a:pPr marL="0" indent="0" algn="ctr">
              <a:buNone/>
            </a:pPr>
            <a:endParaRPr lang="pl-PL" sz="2400" dirty="0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57BDB7D8-5019-4B7B-BE94-86B0E79746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70922"/>
            <a:ext cx="8585097" cy="4087253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1A77FA8C-113B-4AA6-8970-7D83D5B120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3930" y="2093843"/>
            <a:ext cx="7153221" cy="4764157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7" name="Tytuł 1">
            <a:extLst>
              <a:ext uri="{FF2B5EF4-FFF2-40B4-BE49-F238E27FC236}">
                <a16:creationId xmlns:a16="http://schemas.microsoft.com/office/drawing/2014/main" id="{3ECEFFE0-BADA-4174-9DA3-DDECB69CD0C0}"/>
              </a:ext>
            </a:extLst>
          </p:cNvPr>
          <p:cNvSpPr txBox="1">
            <a:spLocks/>
          </p:cNvSpPr>
          <p:nvPr/>
        </p:nvSpPr>
        <p:spPr>
          <a:xfrm>
            <a:off x="838200" y="305763"/>
            <a:ext cx="10515600" cy="76930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small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  <a:t>Realizacja zadań na drogach wojewódzkich </a:t>
            </a:r>
            <a:b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  <a:t>Województwa Wielkopolskiego w 2021 r.</a:t>
            </a:r>
          </a:p>
        </p:txBody>
      </p:sp>
      <p:sp>
        <p:nvSpPr>
          <p:cNvPr id="5" name="Symbol zastępczy zawartości 2">
            <a:extLst>
              <a:ext uri="{FF2B5EF4-FFF2-40B4-BE49-F238E27FC236}">
                <a16:creationId xmlns:a16="http://schemas.microsoft.com/office/drawing/2014/main" id="{C2373468-BD3B-4142-AE2D-F44D56D963BA}"/>
              </a:ext>
            </a:extLst>
          </p:cNvPr>
          <p:cNvSpPr txBox="1">
            <a:spLocks/>
          </p:cNvSpPr>
          <p:nvPr/>
        </p:nvSpPr>
        <p:spPr>
          <a:xfrm>
            <a:off x="6096000" y="1272008"/>
            <a:ext cx="5791200" cy="1604542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pl-PL" sz="38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Budowa chodnika wraz z kanalizacją deszczową i remontem nawierzchni w ciągu DW 263 </a:t>
            </a:r>
            <a:r>
              <a:rPr lang="pl-PL" sz="3800" b="1" dirty="0">
                <a:latin typeface="Encode Sans Compressed" panose="02000000000000000000" pitchFamily="2" charset="-18"/>
              </a:rPr>
              <a:t>w Półwiosku Lubstowskim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pl-PL" sz="3800" dirty="0">
                <a:latin typeface="Encode Sans Compressed" panose="02000000000000000000" pitchFamily="2" charset="-18"/>
              </a:rPr>
              <a:t>Wartość zadania: </a:t>
            </a:r>
            <a:r>
              <a:rPr lang="pl-PL" sz="38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1,8 mln zł</a:t>
            </a:r>
            <a:endParaRPr lang="pl-PL" dirty="0"/>
          </a:p>
          <a:p>
            <a:pPr marL="0" indent="0" algn="ctr">
              <a:buFont typeface="Arial" panose="020B0604020202020204" pitchFamily="34" charset="0"/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80885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444" y="1272009"/>
            <a:ext cx="11851756" cy="104574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pl-PL" sz="24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Rozbudowa skrzyżowania DW 179 </a:t>
            </a:r>
            <a:r>
              <a:rPr lang="pl-PL" sz="2400" b="1" dirty="0">
                <a:latin typeface="Encode Sans Compressed" panose="02000000000000000000" pitchFamily="2" charset="-18"/>
              </a:rPr>
              <a:t>Szydłowo – Dolaszewo z DP 1164P Dolaszewo – Kotuń</a:t>
            </a:r>
          </a:p>
          <a:p>
            <a:pPr marL="0" indent="0" algn="ctr">
              <a:buNone/>
            </a:pPr>
            <a:r>
              <a:rPr lang="pl-PL" sz="2400" dirty="0">
                <a:latin typeface="Encode Sans Compressed" panose="02000000000000000000" pitchFamily="2" charset="-18"/>
              </a:rPr>
              <a:t>Wartość: </a:t>
            </a:r>
            <a:r>
              <a:rPr lang="pl-PL" sz="24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4,9 mln zł</a:t>
            </a:r>
            <a:endParaRPr lang="pl-PL" sz="2400" dirty="0"/>
          </a:p>
          <a:p>
            <a:pPr marL="0" indent="0" algn="ctr">
              <a:buNone/>
            </a:pPr>
            <a:endParaRPr lang="pl-PL" sz="2400" dirty="0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328F2DE7-A863-4C8D-B021-E48821E70B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272" y="2276361"/>
            <a:ext cx="5334000" cy="4581639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6" name="Obraz 5" descr="Obraz zawierający zewnętrzne, droga, scena, autostrada&#10;&#10;Opis wygenerowany automatycznie">
            <a:extLst>
              <a:ext uri="{FF2B5EF4-FFF2-40B4-BE49-F238E27FC236}">
                <a16:creationId xmlns:a16="http://schemas.microsoft.com/office/drawing/2014/main" id="{B24075C4-A8F2-4696-8258-64D85381C3F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6009" y="2165310"/>
            <a:ext cx="6565991" cy="4749882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7" name="Tytuł 1">
            <a:extLst>
              <a:ext uri="{FF2B5EF4-FFF2-40B4-BE49-F238E27FC236}">
                <a16:creationId xmlns:a16="http://schemas.microsoft.com/office/drawing/2014/main" id="{E6B01A30-E2CB-4492-9A60-924428BBE2DC}"/>
              </a:ext>
            </a:extLst>
          </p:cNvPr>
          <p:cNvSpPr txBox="1">
            <a:spLocks/>
          </p:cNvSpPr>
          <p:nvPr/>
        </p:nvSpPr>
        <p:spPr>
          <a:xfrm>
            <a:off x="838200" y="305763"/>
            <a:ext cx="10515600" cy="76930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small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  <a:t>Realizacja zadań na drogach wojewódzkich </a:t>
            </a:r>
            <a:b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  <a:t>Województwa Wielkopolskiego w 2021 r.</a:t>
            </a:r>
          </a:p>
        </p:txBody>
      </p:sp>
    </p:spTree>
    <p:extLst>
      <p:ext uri="{BB962C8B-B14F-4D97-AF65-F5344CB8AC3E}">
        <p14:creationId xmlns:p14="http://schemas.microsoft.com/office/powerpoint/2010/main" val="2893419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Obraz 13" descr="Obraz zawierający tekst, niebo, droga, zewnętrzne&#10;&#10;Opis wygenerowany automatycznie">
            <a:extLst>
              <a:ext uri="{FF2B5EF4-FFF2-40B4-BE49-F238E27FC236}">
                <a16:creationId xmlns:a16="http://schemas.microsoft.com/office/drawing/2014/main" id="{EC01415A-159F-4C4F-A7C1-C9DAA8BD64F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47807"/>
            <a:ext cx="12192000" cy="4957226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4" name="Obraz 3">
            <a:extLst>
              <a:ext uri="{FF2B5EF4-FFF2-40B4-BE49-F238E27FC236}">
                <a16:creationId xmlns:a16="http://schemas.microsoft.com/office/drawing/2014/main" id="{6A895165-6F43-4B46-8F62-81362A1A997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2405" y="1647807"/>
            <a:ext cx="6933094" cy="4957226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7" name="Tytuł 1">
            <a:extLst>
              <a:ext uri="{FF2B5EF4-FFF2-40B4-BE49-F238E27FC236}">
                <a16:creationId xmlns:a16="http://schemas.microsoft.com/office/drawing/2014/main" id="{2FA01231-020D-42A8-9B27-D4C0B55E5C32}"/>
              </a:ext>
            </a:extLst>
          </p:cNvPr>
          <p:cNvSpPr txBox="1">
            <a:spLocks/>
          </p:cNvSpPr>
          <p:nvPr/>
        </p:nvSpPr>
        <p:spPr>
          <a:xfrm>
            <a:off x="838200" y="305763"/>
            <a:ext cx="10515600" cy="76930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small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  <a:t>Realizacja zadań na drogach wojewódzkich </a:t>
            </a:r>
            <a:b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  <a:t>Województwa Wielkopolskiego w 2021 r.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0" y="1210290"/>
            <a:ext cx="12192000" cy="1039616"/>
          </a:xfrm>
          <a:solidFill>
            <a:schemeClr val="bg1">
              <a:alpha val="43000"/>
            </a:schemeClr>
          </a:solidFill>
        </p:spPr>
        <p:txBody>
          <a:bodyPr>
            <a:normAutofit fontScale="92500" lnSpcReduction="10000"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pl-PL" sz="24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Rozbudowa DW 260 wraz z wiaduktem </a:t>
            </a:r>
            <a:r>
              <a:rPr lang="pl-PL" sz="2400" b="1" dirty="0">
                <a:latin typeface="Encode Sans Compressed" panose="02000000000000000000" pitchFamily="2" charset="-18"/>
              </a:rPr>
              <a:t>nad linią kolejową w Gnieźnie 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pl-PL" sz="2400" dirty="0">
                <a:latin typeface="Encode Sans Compressed" panose="02000000000000000000" pitchFamily="2" charset="-18"/>
              </a:rPr>
              <a:t>   Wartość: </a:t>
            </a:r>
            <a:r>
              <a:rPr lang="pl-PL" sz="24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8,9 mln zł,</a:t>
            </a:r>
            <a:br>
              <a:rPr lang="pl-PL" sz="24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</a:br>
            <a:r>
              <a:rPr lang="pl-PL" sz="24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realizacja w latach 2020 - 2021</a:t>
            </a:r>
            <a:endParaRPr lang="pl-PL" sz="2400" b="1" dirty="0">
              <a:latin typeface="Encode Sans Compressed" panose="02000000000000000000" pitchFamily="2" charset="-18"/>
            </a:endParaRPr>
          </a:p>
          <a:p>
            <a:pPr marL="0" indent="0" algn="ctr">
              <a:buNone/>
            </a:pPr>
            <a:endParaRPr lang="pl-PL" sz="2400" dirty="0"/>
          </a:p>
          <a:p>
            <a:pPr marL="0" indent="0" algn="ctr">
              <a:buNone/>
            </a:pPr>
            <a:endParaRPr lang="pl-PL" sz="2400" dirty="0"/>
          </a:p>
          <a:p>
            <a:pPr marL="0" indent="0" algn="ctr">
              <a:buNone/>
            </a:pPr>
            <a:endParaRPr lang="pl-PL" sz="2400" dirty="0"/>
          </a:p>
        </p:txBody>
      </p:sp>
    </p:spTree>
    <p:extLst>
      <p:ext uri="{BB962C8B-B14F-4D97-AF65-F5344CB8AC3E}">
        <p14:creationId xmlns:p14="http://schemas.microsoft.com/office/powerpoint/2010/main" val="2469991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6215270" y="1272208"/>
            <a:ext cx="5580490" cy="1590262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20000"/>
              </a:lnSpc>
              <a:buNone/>
            </a:pPr>
            <a:r>
              <a:rPr lang="pl-PL" sz="24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Przebudowa DW 314 </a:t>
            </a:r>
            <a:r>
              <a:rPr lang="pl-PL" sz="2400" b="1" dirty="0">
                <a:latin typeface="Encode Sans Compressed" panose="02000000000000000000" pitchFamily="2" charset="-18"/>
              </a:rPr>
              <a:t>(ul. Mickiewicza) </a:t>
            </a:r>
            <a:br>
              <a:rPr lang="pl-PL" sz="2400" b="1" dirty="0">
                <a:latin typeface="Encode Sans Compressed" panose="02000000000000000000" pitchFamily="2" charset="-18"/>
              </a:rPr>
            </a:br>
            <a:r>
              <a:rPr lang="pl-PL" sz="2400" b="1" dirty="0">
                <a:latin typeface="Encode Sans Compressed" panose="02000000000000000000" pitchFamily="2" charset="-18"/>
              </a:rPr>
              <a:t>w Świętnie</a:t>
            </a:r>
            <a:br>
              <a:rPr lang="pl-PL" sz="2400" b="1" dirty="0">
                <a:latin typeface="Encode Sans Compressed" panose="02000000000000000000" pitchFamily="2" charset="-18"/>
              </a:rPr>
            </a:br>
            <a:r>
              <a:rPr lang="pl-PL" sz="2400" dirty="0">
                <a:latin typeface="Encode Sans Compressed" panose="02000000000000000000" pitchFamily="2" charset="-18"/>
              </a:rPr>
              <a:t>Wartość zadania: </a:t>
            </a:r>
            <a:r>
              <a:rPr lang="pl-PL" sz="24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0,6 mln zł</a:t>
            </a:r>
          </a:p>
          <a:p>
            <a:pPr marL="0" indent="0" algn="ctr">
              <a:buNone/>
            </a:pPr>
            <a:endParaRPr lang="pl-PL" sz="2400" b="1" dirty="0">
              <a:latin typeface="Encode Sans Compressed" panose="02000000000000000000" pitchFamily="2" charset="-18"/>
            </a:endParaRPr>
          </a:p>
          <a:p>
            <a:pPr marL="0" indent="0" algn="ctr">
              <a:buNone/>
            </a:pPr>
            <a:endParaRPr lang="pl-PL" sz="2400" dirty="0"/>
          </a:p>
          <a:p>
            <a:pPr marL="0" indent="0" algn="ctr">
              <a:buNone/>
            </a:pPr>
            <a:endParaRPr lang="pl-PL" sz="2400" dirty="0"/>
          </a:p>
          <a:p>
            <a:pPr marL="0" indent="0" algn="ctr">
              <a:buNone/>
            </a:pPr>
            <a:endParaRPr lang="pl-PL" sz="2400" dirty="0"/>
          </a:p>
        </p:txBody>
      </p:sp>
      <p:sp>
        <p:nvSpPr>
          <p:cNvPr id="5" name="Symbol zastępczy zawartości 2">
            <a:extLst>
              <a:ext uri="{FF2B5EF4-FFF2-40B4-BE49-F238E27FC236}">
                <a16:creationId xmlns:a16="http://schemas.microsoft.com/office/drawing/2014/main" id="{C2373468-BD3B-4142-AE2D-F44D56D963BA}"/>
              </a:ext>
            </a:extLst>
          </p:cNvPr>
          <p:cNvSpPr txBox="1">
            <a:spLocks/>
          </p:cNvSpPr>
          <p:nvPr/>
        </p:nvSpPr>
        <p:spPr>
          <a:xfrm>
            <a:off x="396239" y="1272209"/>
            <a:ext cx="5233036" cy="1461466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pl-PL" sz="44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Przebudowa DW 266</a:t>
            </a:r>
            <a:r>
              <a:rPr lang="pl-PL" sz="4400" b="1" dirty="0">
                <a:latin typeface="Encode Sans Compressed" panose="02000000000000000000" pitchFamily="2" charset="-18"/>
              </a:rPr>
              <a:t> </a:t>
            </a:r>
            <a:br>
              <a:rPr lang="pl-PL" sz="4400" b="1" dirty="0">
                <a:latin typeface="Encode Sans Compressed" panose="02000000000000000000" pitchFamily="2" charset="-18"/>
              </a:rPr>
            </a:br>
            <a:r>
              <a:rPr lang="pl-PL" sz="4400" b="1" dirty="0">
                <a:latin typeface="Encode Sans Compressed" panose="02000000000000000000" pitchFamily="2" charset="-18"/>
              </a:rPr>
              <a:t>(ul. Konińskiej) w Kramsku  </a:t>
            </a:r>
          </a:p>
          <a:p>
            <a:pPr marL="0" indent="0"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pl-PL" sz="3800" dirty="0">
                <a:latin typeface="Encode Sans Compressed" panose="02000000000000000000" pitchFamily="2" charset="-18"/>
              </a:rPr>
              <a:t>Wartość zadania: </a:t>
            </a:r>
            <a:r>
              <a:rPr lang="pl-PL" sz="38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1,4 mln zł</a:t>
            </a:r>
          </a:p>
        </p:txBody>
      </p:sp>
      <p:pic>
        <p:nvPicPr>
          <p:cNvPr id="7" name="Obraz 6" descr="Obraz zawierający niebo, zewnętrzne, droga, scena&#10;&#10;Opis wygenerowany automatycznie">
            <a:extLst>
              <a:ext uri="{FF2B5EF4-FFF2-40B4-BE49-F238E27FC236}">
                <a16:creationId xmlns:a16="http://schemas.microsoft.com/office/drawing/2014/main" id="{83CC32F4-E3CB-4395-A496-EEE4AC2AC0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650" y="2562224"/>
            <a:ext cx="5848349" cy="4295775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8" name="Tytuł 1">
            <a:extLst>
              <a:ext uri="{FF2B5EF4-FFF2-40B4-BE49-F238E27FC236}">
                <a16:creationId xmlns:a16="http://schemas.microsoft.com/office/drawing/2014/main" id="{7E781155-FEE9-48B6-BE9C-D24F82DAC765}"/>
              </a:ext>
            </a:extLst>
          </p:cNvPr>
          <p:cNvSpPr txBox="1">
            <a:spLocks/>
          </p:cNvSpPr>
          <p:nvPr/>
        </p:nvSpPr>
        <p:spPr>
          <a:xfrm>
            <a:off x="838200" y="305763"/>
            <a:ext cx="10515600" cy="76930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small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  <a:t>Realizacja zadań na drogach wojewódzkich </a:t>
            </a:r>
            <a:b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  <a:t>Województwa Wielkopolskiego w 2021 r.</a:t>
            </a:r>
          </a:p>
        </p:txBody>
      </p:sp>
      <p:pic>
        <p:nvPicPr>
          <p:cNvPr id="9" name="Obraz 8">
            <a:extLst>
              <a:ext uri="{FF2B5EF4-FFF2-40B4-BE49-F238E27FC236}">
                <a16:creationId xmlns:a16="http://schemas.microsoft.com/office/drawing/2014/main" id="{AEFDB61D-6F03-4070-B9E7-D5C1112E594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2136" y="2616654"/>
            <a:ext cx="8219864" cy="3497097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284950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1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2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CD1E9CC0-82CA-4EC0-8027-851436E8CE3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025" y="2288257"/>
            <a:ext cx="7388237" cy="4557688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9" name="Symbol zastępczy zawartości 2">
            <a:extLst>
              <a:ext uri="{FF2B5EF4-FFF2-40B4-BE49-F238E27FC236}">
                <a16:creationId xmlns:a16="http://schemas.microsoft.com/office/drawing/2014/main" id="{D5CD4DCB-DD21-4D1F-8E20-6C537B3F1D8D}"/>
              </a:ext>
            </a:extLst>
          </p:cNvPr>
          <p:cNvSpPr txBox="1">
            <a:spLocks/>
          </p:cNvSpPr>
          <p:nvPr/>
        </p:nvSpPr>
        <p:spPr>
          <a:xfrm>
            <a:off x="396239" y="1268068"/>
            <a:ext cx="5699760" cy="1782931"/>
          </a:xfrm>
          <a:prstGeom prst="rect">
            <a:avLst/>
          </a:prstGeom>
        </p:spPr>
        <p:txBody>
          <a:bodyPr vert="horz" lIns="91440" tIns="45720" rIns="91440" bIns="45720" rtlCol="0">
            <a:normAutofit fontScale="4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pl-PL" sz="60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Rozbiórka istniejącego mostu i budowa nowego obiektu w ciągu DW 432 </a:t>
            </a:r>
            <a:br>
              <a:rPr lang="pl-PL" sz="60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</a:br>
            <a:r>
              <a:rPr lang="pl-PL" sz="6000" b="1" dirty="0">
                <a:latin typeface="Encode Sans Compressed" panose="02000000000000000000" pitchFamily="2" charset="-18"/>
              </a:rPr>
              <a:t>w Łuszkowie  </a:t>
            </a:r>
          </a:p>
          <a:p>
            <a:pPr marL="0" indent="0"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pl-PL" sz="6000" dirty="0">
                <a:latin typeface="Encode Sans Compressed" panose="02000000000000000000" pitchFamily="2" charset="-18"/>
              </a:rPr>
              <a:t>Wartość zadania: </a:t>
            </a:r>
            <a:r>
              <a:rPr lang="pl-PL" sz="60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1 mln zł</a:t>
            </a:r>
            <a:endParaRPr lang="pl-PL" dirty="0"/>
          </a:p>
          <a:p>
            <a:pPr marL="0" indent="0" algn="ctr">
              <a:buFont typeface="Arial" panose="020B0604020202020204" pitchFamily="34" charset="0"/>
              <a:buNone/>
            </a:pPr>
            <a:endParaRPr lang="pl-PL" dirty="0"/>
          </a:p>
          <a:p>
            <a:pPr marL="0" indent="0" algn="ctr">
              <a:buFont typeface="Arial" panose="020B0604020202020204" pitchFamily="34" charset="0"/>
              <a:buNone/>
            </a:pPr>
            <a:endParaRPr lang="pl-PL" dirty="0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DDC85CEC-7ADC-4D7E-A0AA-28734FA9FD7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1615" y="1994549"/>
            <a:ext cx="6468528" cy="4851396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0" name="Symbol zastępczy zawartości 2">
            <a:extLst>
              <a:ext uri="{FF2B5EF4-FFF2-40B4-BE49-F238E27FC236}">
                <a16:creationId xmlns:a16="http://schemas.microsoft.com/office/drawing/2014/main" id="{C5735030-FD9E-43CB-B93B-D9E56A5570F7}"/>
              </a:ext>
            </a:extLst>
          </p:cNvPr>
          <p:cNvSpPr txBox="1">
            <a:spLocks/>
          </p:cNvSpPr>
          <p:nvPr/>
        </p:nvSpPr>
        <p:spPr>
          <a:xfrm>
            <a:off x="6095999" y="1272210"/>
            <a:ext cx="5699760" cy="1423366"/>
          </a:xfrm>
          <a:prstGeom prst="rect">
            <a:avLst/>
          </a:prstGeom>
        </p:spPr>
        <p:txBody>
          <a:bodyPr vert="horz" lIns="91440" tIns="45720" rIns="91440" bIns="45720" rtlCol="0">
            <a:normAutofit fontScale="4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pl-PL" sz="60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Budowa kanalizacji deszczowej </a:t>
            </a:r>
            <a:br>
              <a:rPr lang="pl-PL" sz="60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</a:br>
            <a:r>
              <a:rPr lang="pl-PL" sz="60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w ciągu DW 473</a:t>
            </a:r>
            <a:r>
              <a:rPr lang="pl-PL" sz="6000" b="1" dirty="0">
                <a:latin typeface="Encode Sans Compressed" panose="02000000000000000000" pitchFamily="2" charset="-18"/>
              </a:rPr>
              <a:t> w Dąbiu  </a:t>
            </a:r>
          </a:p>
          <a:p>
            <a:pPr marL="0" indent="0"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pl-PL" sz="6000" dirty="0">
                <a:latin typeface="Encode Sans Compressed" panose="02000000000000000000" pitchFamily="2" charset="-18"/>
              </a:rPr>
              <a:t>Wartość zadania: </a:t>
            </a:r>
            <a:r>
              <a:rPr lang="pl-PL" sz="60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1,3 mln zł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pl-PL" dirty="0"/>
          </a:p>
          <a:p>
            <a:pPr marL="0" indent="0" algn="ctr">
              <a:buFont typeface="Arial" panose="020B0604020202020204" pitchFamily="34" charset="0"/>
              <a:buNone/>
            </a:pPr>
            <a:endParaRPr lang="pl-PL" dirty="0"/>
          </a:p>
          <a:p>
            <a:pPr marL="0" indent="0" algn="ctr">
              <a:buFont typeface="Arial" panose="020B0604020202020204" pitchFamily="34" charset="0"/>
              <a:buNone/>
            </a:pPr>
            <a:endParaRPr lang="pl-PL" dirty="0"/>
          </a:p>
        </p:txBody>
      </p:sp>
      <p:sp>
        <p:nvSpPr>
          <p:cNvPr id="7" name="Tytuł 1">
            <a:extLst>
              <a:ext uri="{FF2B5EF4-FFF2-40B4-BE49-F238E27FC236}">
                <a16:creationId xmlns:a16="http://schemas.microsoft.com/office/drawing/2014/main" id="{CEB21F5B-924E-463E-9062-F93B386FAE09}"/>
              </a:ext>
            </a:extLst>
          </p:cNvPr>
          <p:cNvSpPr txBox="1">
            <a:spLocks/>
          </p:cNvSpPr>
          <p:nvPr/>
        </p:nvSpPr>
        <p:spPr>
          <a:xfrm>
            <a:off x="838200" y="305763"/>
            <a:ext cx="10515600" cy="76930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small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  <a:t>Realizacja zadań na drogach wojewódzkich </a:t>
            </a:r>
            <a:b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  <a:t>Województwa Wielkopolskiego w 2021 r.</a:t>
            </a:r>
          </a:p>
        </p:txBody>
      </p:sp>
    </p:spTree>
    <p:extLst>
      <p:ext uri="{BB962C8B-B14F-4D97-AF65-F5344CB8AC3E}">
        <p14:creationId xmlns:p14="http://schemas.microsoft.com/office/powerpoint/2010/main" val="3375429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Obraz zawierający zewnętrzne, śnieg, przyroda, park&#10;&#10;Opis wygenerowany automatycznie">
            <a:extLst>
              <a:ext uri="{FF2B5EF4-FFF2-40B4-BE49-F238E27FC236}">
                <a16:creationId xmlns:a16="http://schemas.microsoft.com/office/drawing/2014/main" id="{F13DFD0B-7D2D-436E-B333-5D50286B64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07791"/>
            <a:ext cx="6420901" cy="4410076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7" name="pole tekstowe 6">
            <a:extLst>
              <a:ext uri="{FF2B5EF4-FFF2-40B4-BE49-F238E27FC236}">
                <a16:creationId xmlns:a16="http://schemas.microsoft.com/office/drawing/2014/main" id="{2B17AABF-D404-44C2-9FF2-038B6557CBDB}"/>
              </a:ext>
            </a:extLst>
          </p:cNvPr>
          <p:cNvSpPr txBox="1"/>
          <p:nvPr/>
        </p:nvSpPr>
        <p:spPr>
          <a:xfrm>
            <a:off x="396241" y="832246"/>
            <a:ext cx="5156834" cy="18651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lnSpc>
                <a:spcPct val="120000"/>
              </a:lnSpc>
              <a:buFont typeface="Arial" panose="020B0604020202020204" pitchFamily="34" charset="0"/>
              <a:buNone/>
            </a:pPr>
            <a:endParaRPr lang="pl-PL" sz="2400" b="1" dirty="0">
              <a:solidFill>
                <a:srgbClr val="FF0000"/>
              </a:solidFill>
              <a:latin typeface="Encode Sans Compressed" panose="02000000000000000000" pitchFamily="2" charset="-18"/>
            </a:endParaRPr>
          </a:p>
          <a:p>
            <a:pPr marL="0" indent="0"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pl-PL" sz="24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Budowa przepustu w ciągu DW 447 </a:t>
            </a:r>
            <a:br>
              <a:rPr lang="pl-PL" sz="24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</a:br>
            <a:r>
              <a:rPr lang="pl-PL" sz="2400" b="1" dirty="0">
                <a:latin typeface="Encode Sans Compressed" panose="02000000000000000000" pitchFamily="2" charset="-18"/>
              </a:rPr>
              <a:t>w Antoninie   </a:t>
            </a:r>
          </a:p>
          <a:p>
            <a:pPr marL="0" indent="0"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pl-PL" sz="2400" dirty="0">
                <a:latin typeface="Encode Sans Compressed" panose="02000000000000000000" pitchFamily="2" charset="-18"/>
              </a:rPr>
              <a:t>Wartość zadania: </a:t>
            </a:r>
            <a:r>
              <a:rPr lang="pl-PL" sz="24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1,9 mln zł</a:t>
            </a:r>
          </a:p>
        </p:txBody>
      </p:sp>
      <p:pic>
        <p:nvPicPr>
          <p:cNvPr id="8" name="Obraz 7" descr="Obraz zawierający podłoże, zewnętrzne, beton, cement&#10;&#10;Opis wygenerowany automatycznie">
            <a:extLst>
              <a:ext uri="{FF2B5EF4-FFF2-40B4-BE49-F238E27FC236}">
                <a16:creationId xmlns:a16="http://schemas.microsoft.com/office/drawing/2014/main" id="{4466515C-2BAC-42FE-8C08-F3EE95A1905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9" y="2304934"/>
            <a:ext cx="6103621" cy="4333992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9" name="Tytuł 1">
            <a:extLst>
              <a:ext uri="{FF2B5EF4-FFF2-40B4-BE49-F238E27FC236}">
                <a16:creationId xmlns:a16="http://schemas.microsoft.com/office/drawing/2014/main" id="{582FB581-4B0B-4009-98DD-C60BCB1388EF}"/>
              </a:ext>
            </a:extLst>
          </p:cNvPr>
          <p:cNvSpPr txBox="1">
            <a:spLocks/>
          </p:cNvSpPr>
          <p:nvPr/>
        </p:nvSpPr>
        <p:spPr>
          <a:xfrm>
            <a:off x="838200" y="305763"/>
            <a:ext cx="10515600" cy="76930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small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  <a:t>Realizacja zadań na drogach wojewódzkich </a:t>
            </a:r>
            <a:b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  <a:t>Województwa Wielkopolskiego w 2021 r.</a:t>
            </a:r>
          </a:p>
        </p:txBody>
      </p:sp>
      <p:sp>
        <p:nvSpPr>
          <p:cNvPr id="10" name="Symbol zastępczy zawartości 2">
            <a:extLst>
              <a:ext uri="{FF2B5EF4-FFF2-40B4-BE49-F238E27FC236}">
                <a16:creationId xmlns:a16="http://schemas.microsoft.com/office/drawing/2014/main" id="{C5735030-FD9E-43CB-B93B-D9E56A5570F7}"/>
              </a:ext>
            </a:extLst>
          </p:cNvPr>
          <p:cNvSpPr txBox="1">
            <a:spLocks/>
          </p:cNvSpPr>
          <p:nvPr/>
        </p:nvSpPr>
        <p:spPr>
          <a:xfrm>
            <a:off x="6095999" y="1272209"/>
            <a:ext cx="5699760" cy="1782931"/>
          </a:xfrm>
          <a:prstGeom prst="rect">
            <a:avLst/>
          </a:prstGeom>
        </p:spPr>
        <p:txBody>
          <a:bodyPr vert="horz" lIns="91440" tIns="45720" rIns="91440" bIns="45720" rtlCol="0">
            <a:normAutofit fontScale="4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pl-PL" sz="60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Przebudowa przepustu w ciągu DW 263</a:t>
            </a:r>
            <a:r>
              <a:rPr lang="pl-PL" sz="6000" b="1" dirty="0">
                <a:latin typeface="Encode Sans Compressed" panose="02000000000000000000" pitchFamily="2" charset="-18"/>
              </a:rPr>
              <a:t> </a:t>
            </a:r>
            <a:br>
              <a:rPr lang="pl-PL" sz="6000" b="1" dirty="0">
                <a:latin typeface="Encode Sans Compressed" panose="02000000000000000000" pitchFamily="2" charset="-18"/>
              </a:rPr>
            </a:br>
            <a:r>
              <a:rPr lang="pl-PL" sz="6000" b="1" dirty="0">
                <a:latin typeface="Encode Sans Compressed" panose="02000000000000000000" pitchFamily="2" charset="-18"/>
              </a:rPr>
              <a:t>w Kłodawie  </a:t>
            </a:r>
          </a:p>
          <a:p>
            <a:pPr marL="0" indent="0"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pl-PL" sz="6000" dirty="0">
                <a:latin typeface="Encode Sans Compressed" panose="02000000000000000000" pitchFamily="2" charset="-18"/>
              </a:rPr>
              <a:t>Wartość zadania: </a:t>
            </a:r>
            <a:r>
              <a:rPr lang="pl-PL" sz="60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0,3 mln zł</a:t>
            </a:r>
            <a:endParaRPr lang="pl-PL" dirty="0"/>
          </a:p>
          <a:p>
            <a:pPr marL="0" indent="0" algn="ctr">
              <a:buFont typeface="Arial" panose="020B0604020202020204" pitchFamily="34" charset="0"/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336148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ymbol zastępczy zawartości 4" descr="flaga UE.jpg"/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1154495"/>
            <a:ext cx="12175482" cy="56642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076362" y="2221878"/>
            <a:ext cx="10515600" cy="1299029"/>
          </a:xfrm>
        </p:spPr>
        <p:txBody>
          <a:bodyPr/>
          <a:lstStyle/>
          <a:p>
            <a:pPr marL="0" indent="0" algn="ctr">
              <a:buNone/>
            </a:pPr>
            <a:r>
              <a:rPr lang="pl-PL" sz="4400" b="1" dirty="0">
                <a:latin typeface="Encode Sans Compressed" panose="02000000000000000000" pitchFamily="2" charset="-18"/>
              </a:rPr>
              <a:t>Zadania dofinansowane przez UE, zakończone w 2021 r.</a:t>
            </a:r>
          </a:p>
          <a:p>
            <a:pPr algn="ctr"/>
            <a:endParaRPr lang="pl-PL" sz="3200" dirty="0"/>
          </a:p>
        </p:txBody>
      </p:sp>
      <p:sp>
        <p:nvSpPr>
          <p:cNvPr id="7" name="Tytuł 1">
            <a:extLst>
              <a:ext uri="{FF2B5EF4-FFF2-40B4-BE49-F238E27FC236}">
                <a16:creationId xmlns:a16="http://schemas.microsoft.com/office/drawing/2014/main" id="{D50FDE71-34FE-4503-A173-6BB522264CD9}"/>
              </a:ext>
            </a:extLst>
          </p:cNvPr>
          <p:cNvSpPr txBox="1">
            <a:spLocks/>
          </p:cNvSpPr>
          <p:nvPr/>
        </p:nvSpPr>
        <p:spPr>
          <a:xfrm>
            <a:off x="838200" y="305763"/>
            <a:ext cx="10515600" cy="76930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small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  <a:t>Realizacja zadań na drogach wojewódzkich </a:t>
            </a:r>
            <a:b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  <a:t>Województwa Wielkopolskiego w 2021 r.</a:t>
            </a:r>
          </a:p>
        </p:txBody>
      </p:sp>
      <p:pic>
        <p:nvPicPr>
          <p:cNvPr id="10" name="Obraz 9">
            <a:extLst>
              <a:ext uri="{FF2B5EF4-FFF2-40B4-BE49-F238E27FC236}">
                <a16:creationId xmlns:a16="http://schemas.microsoft.com/office/drawing/2014/main" id="{0EB623AC-0F7D-4A1C-B249-A877C69EEB1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2250" y="3741062"/>
            <a:ext cx="6667500" cy="2857500"/>
          </a:xfrm>
          <a:prstGeom prst="rect">
            <a:avLst/>
          </a:prstGeom>
        </p:spPr>
      </p:pic>
      <p:sp>
        <p:nvSpPr>
          <p:cNvPr id="5" name="pole tekstowe 4">
            <a:extLst>
              <a:ext uri="{FF2B5EF4-FFF2-40B4-BE49-F238E27FC236}">
                <a16:creationId xmlns:a16="http://schemas.microsoft.com/office/drawing/2014/main" id="{EA14453E-5E0E-4417-A146-1CE046AA26E2}"/>
              </a:ext>
            </a:extLst>
          </p:cNvPr>
          <p:cNvSpPr txBox="1"/>
          <p:nvPr/>
        </p:nvSpPr>
        <p:spPr>
          <a:xfrm>
            <a:off x="16518" y="3741062"/>
            <a:ext cx="507516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400" dirty="0">
                <a:latin typeface="Encode Sans Compressed" panose="02000000000000000000" pitchFamily="2" charset="-18"/>
              </a:rPr>
              <a:t>Łączna wartość zakończonych inwestycji </a:t>
            </a:r>
          </a:p>
          <a:p>
            <a:pPr algn="ctr"/>
            <a:r>
              <a:rPr lang="pl-PL" sz="2400" dirty="0">
                <a:latin typeface="Encode Sans Compressed" panose="02000000000000000000" pitchFamily="2" charset="-18"/>
              </a:rPr>
              <a:t>z dofinansowaniem UE: </a:t>
            </a:r>
            <a:r>
              <a:rPr lang="pl-PL" sz="24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129,3 mln zł</a:t>
            </a:r>
          </a:p>
          <a:p>
            <a:pPr algn="ctr"/>
            <a:r>
              <a:rPr lang="pl-PL" sz="2400" dirty="0">
                <a:latin typeface="Encode Sans Compressed" panose="02000000000000000000" pitchFamily="2" charset="-18"/>
              </a:rPr>
              <a:t>Wydatki tylko w 2021 r.: </a:t>
            </a:r>
            <a:r>
              <a:rPr lang="pl-PL" sz="24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24, 5 mln zł </a:t>
            </a:r>
          </a:p>
          <a:p>
            <a:endParaRPr lang="pl-PL" sz="2800" dirty="0"/>
          </a:p>
        </p:txBody>
      </p:sp>
    </p:spTree>
    <p:extLst>
      <p:ext uri="{BB962C8B-B14F-4D97-AF65-F5344CB8AC3E}">
        <p14:creationId xmlns:p14="http://schemas.microsoft.com/office/powerpoint/2010/main" val="60288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ymbol zastępczy zawartości 2">
            <a:extLst>
              <a:ext uri="{FF2B5EF4-FFF2-40B4-BE49-F238E27FC236}">
                <a16:creationId xmlns:a16="http://schemas.microsoft.com/office/drawing/2014/main" id="{56D5A19C-1F48-4B0E-9B38-5380252A88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2784" y="2248383"/>
            <a:ext cx="11406430" cy="76930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pl-PL" sz="4400" b="1" dirty="0">
                <a:latin typeface="Encode Sans Compressed" panose="02000000000000000000" pitchFamily="2" charset="-18"/>
              </a:rPr>
              <a:t>Remonty nawierzchni jezdni</a:t>
            </a:r>
            <a:endParaRPr lang="pl-PL" sz="3200" dirty="0"/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26B223BA-1507-4211-9247-2CA3BC65627B}"/>
              </a:ext>
            </a:extLst>
          </p:cNvPr>
          <p:cNvSpPr txBox="1"/>
          <p:nvPr/>
        </p:nvSpPr>
        <p:spPr>
          <a:xfrm>
            <a:off x="392784" y="3526352"/>
            <a:ext cx="1140643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3200" dirty="0">
                <a:latin typeface="Encode Sans Compressed" panose="02000000000000000000" pitchFamily="2" charset="-18"/>
              </a:rPr>
              <a:t>Długość: </a:t>
            </a:r>
            <a:r>
              <a:rPr lang="pl-PL" sz="32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59 km</a:t>
            </a:r>
          </a:p>
          <a:p>
            <a:pPr algn="ctr"/>
            <a:r>
              <a:rPr lang="pl-PL" sz="3200" dirty="0">
                <a:latin typeface="Encode Sans Compressed" panose="02000000000000000000" pitchFamily="2" charset="-18"/>
              </a:rPr>
              <a:t>Łączna wartość: ponad</a:t>
            </a:r>
            <a:r>
              <a:rPr lang="pl-PL" sz="32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 53 mln zł</a:t>
            </a: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DB651BED-4702-4505-9707-665A62B18F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784" y="3017686"/>
            <a:ext cx="3023470" cy="1753613"/>
          </a:xfrm>
          <a:prstGeom prst="rect">
            <a:avLst/>
          </a:prstGeom>
        </p:spPr>
      </p:pic>
      <p:sp>
        <p:nvSpPr>
          <p:cNvPr id="9" name="Tytuł 1">
            <a:extLst>
              <a:ext uri="{FF2B5EF4-FFF2-40B4-BE49-F238E27FC236}">
                <a16:creationId xmlns:a16="http://schemas.microsoft.com/office/drawing/2014/main" id="{A7D9F011-8AFB-4103-A351-A6BDDC7A2985}"/>
              </a:ext>
            </a:extLst>
          </p:cNvPr>
          <p:cNvSpPr txBox="1">
            <a:spLocks/>
          </p:cNvSpPr>
          <p:nvPr/>
        </p:nvSpPr>
        <p:spPr>
          <a:xfrm>
            <a:off x="838200" y="305763"/>
            <a:ext cx="10515600" cy="76930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small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  <a:t>Realizacja zadań na drogach wojewódzkich </a:t>
            </a:r>
            <a:b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  <a:t>Województwa Wielkopolskiego w 2021 r.</a:t>
            </a:r>
          </a:p>
        </p:txBody>
      </p:sp>
    </p:spTree>
    <p:extLst>
      <p:ext uri="{BB962C8B-B14F-4D97-AF65-F5344CB8AC3E}">
        <p14:creationId xmlns:p14="http://schemas.microsoft.com/office/powerpoint/2010/main" val="3666800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018F27E6-BE4D-447A-AFE8-C2EA0DF9A47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650" y="1256309"/>
            <a:ext cx="1925916" cy="2723850"/>
          </a:xfrm>
          <a:prstGeom prst="rect">
            <a:avLst/>
          </a:prstGeom>
        </p:spPr>
      </p:pic>
      <p:grpSp>
        <p:nvGrpSpPr>
          <p:cNvPr id="6" name="Grupa 5">
            <a:extLst>
              <a:ext uri="{FF2B5EF4-FFF2-40B4-BE49-F238E27FC236}">
                <a16:creationId xmlns:a16="http://schemas.microsoft.com/office/drawing/2014/main" id="{61A5ABAC-FBAA-41FC-A4E0-EDE610F45FE7}"/>
              </a:ext>
            </a:extLst>
          </p:cNvPr>
          <p:cNvGrpSpPr/>
          <p:nvPr/>
        </p:nvGrpSpPr>
        <p:grpSpPr>
          <a:xfrm>
            <a:off x="2328566" y="0"/>
            <a:ext cx="8145851" cy="6971108"/>
            <a:chOff x="2328566" y="-56554"/>
            <a:chExt cx="8145851" cy="6971108"/>
          </a:xfrm>
        </p:grpSpPr>
        <p:grpSp>
          <p:nvGrpSpPr>
            <p:cNvPr id="5" name="Grupa 4">
              <a:extLst>
                <a:ext uri="{FF2B5EF4-FFF2-40B4-BE49-F238E27FC236}">
                  <a16:creationId xmlns:a16="http://schemas.microsoft.com/office/drawing/2014/main" id="{40A9FFDF-6745-4641-AB20-18443078C6C7}"/>
                </a:ext>
              </a:extLst>
            </p:cNvPr>
            <p:cNvGrpSpPr/>
            <p:nvPr/>
          </p:nvGrpSpPr>
          <p:grpSpPr>
            <a:xfrm>
              <a:off x="2328566" y="-56554"/>
              <a:ext cx="8145851" cy="6971108"/>
              <a:chOff x="2328566" y="-56554"/>
              <a:chExt cx="8145851" cy="6971108"/>
            </a:xfrm>
          </p:grpSpPr>
          <p:grpSp>
            <p:nvGrpSpPr>
              <p:cNvPr id="41" name="Grupa 40">
                <a:extLst>
                  <a:ext uri="{FF2B5EF4-FFF2-40B4-BE49-F238E27FC236}">
                    <a16:creationId xmlns:a16="http://schemas.microsoft.com/office/drawing/2014/main" id="{DD57EF31-6526-4913-A345-CB4E8FDB01DE}"/>
                  </a:ext>
                </a:extLst>
              </p:cNvPr>
              <p:cNvGrpSpPr/>
              <p:nvPr/>
            </p:nvGrpSpPr>
            <p:grpSpPr>
              <a:xfrm>
                <a:off x="2328566" y="-56554"/>
                <a:ext cx="8145851" cy="6971108"/>
                <a:chOff x="1316482" y="-2094305"/>
                <a:chExt cx="10214255" cy="9476230"/>
              </a:xfrm>
            </p:grpSpPr>
            <p:grpSp>
              <p:nvGrpSpPr>
                <p:cNvPr id="13" name="Grupa 12">
                  <a:extLst>
                    <a:ext uri="{FF2B5EF4-FFF2-40B4-BE49-F238E27FC236}">
                      <a16:creationId xmlns:a16="http://schemas.microsoft.com/office/drawing/2014/main" id="{9BAC10B3-EFCA-4F14-B7AF-05DFAB1B6F81}"/>
                    </a:ext>
                  </a:extLst>
                </p:cNvPr>
                <p:cNvGrpSpPr/>
                <p:nvPr/>
              </p:nvGrpSpPr>
              <p:grpSpPr>
                <a:xfrm>
                  <a:off x="1316482" y="-2094305"/>
                  <a:ext cx="10214255" cy="9476230"/>
                  <a:chOff x="3005799" y="-320195"/>
                  <a:chExt cx="7083800" cy="7264175"/>
                </a:xfrm>
              </p:grpSpPr>
              <p:pic>
                <p:nvPicPr>
                  <p:cNvPr id="4" name="Obraz 3">
                    <a:extLst>
                      <a:ext uri="{FF2B5EF4-FFF2-40B4-BE49-F238E27FC236}">
                        <a16:creationId xmlns:a16="http://schemas.microsoft.com/office/drawing/2014/main" id="{0F9CAE5C-6743-4742-A339-B9D2A5626EA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3005799" y="-320195"/>
                    <a:ext cx="7083800" cy="7264175"/>
                  </a:xfrm>
                  <a:prstGeom prst="rect">
                    <a:avLst/>
                  </a:prstGeom>
                </p:spPr>
              </p:pic>
              <p:sp>
                <p:nvSpPr>
                  <p:cNvPr id="14" name="pole tekstowe 13">
                    <a:extLst>
                      <a:ext uri="{FF2B5EF4-FFF2-40B4-BE49-F238E27FC236}">
                        <a16:creationId xmlns:a16="http://schemas.microsoft.com/office/drawing/2014/main" id="{B95BFD40-C047-40B8-A404-14205C541A2A}"/>
                      </a:ext>
                    </a:extLst>
                  </p:cNvPr>
                  <p:cNvSpPr txBox="1"/>
                  <p:nvPr/>
                </p:nvSpPr>
                <p:spPr>
                  <a:xfrm>
                    <a:off x="5698830" y="1699217"/>
                    <a:ext cx="671467" cy="369332"/>
                  </a:xfrm>
                  <a:prstGeom prst="rect">
                    <a:avLst/>
                  </a:prstGeom>
                  <a:solidFill>
                    <a:schemeClr val="bg1">
                      <a:alpha val="75000"/>
                    </a:schemeClr>
                  </a:solidFill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pl-PL" b="1" dirty="0"/>
                      <a:t>Piła</a:t>
                    </a:r>
                  </a:p>
                </p:txBody>
              </p:sp>
              <p:sp>
                <p:nvSpPr>
                  <p:cNvPr id="17" name="pole tekstowe 16">
                    <a:extLst>
                      <a:ext uri="{FF2B5EF4-FFF2-40B4-BE49-F238E27FC236}">
                        <a16:creationId xmlns:a16="http://schemas.microsoft.com/office/drawing/2014/main" id="{9D5504D9-ABE1-4400-93E3-E73B13F32A38}"/>
                      </a:ext>
                    </a:extLst>
                  </p:cNvPr>
                  <p:cNvSpPr txBox="1"/>
                  <p:nvPr/>
                </p:nvSpPr>
                <p:spPr>
                  <a:xfrm>
                    <a:off x="5818376" y="4969823"/>
                    <a:ext cx="1022756" cy="369332"/>
                  </a:xfrm>
                  <a:prstGeom prst="rect">
                    <a:avLst/>
                  </a:prstGeom>
                  <a:solidFill>
                    <a:schemeClr val="bg1">
                      <a:alpha val="75000"/>
                    </a:schemeClr>
                  </a:solidFill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pl-PL" b="1" dirty="0"/>
                      <a:t>Poznań</a:t>
                    </a:r>
                  </a:p>
                </p:txBody>
              </p:sp>
              <p:sp>
                <p:nvSpPr>
                  <p:cNvPr id="18" name="pole tekstowe 17">
                    <a:extLst>
                      <a:ext uri="{FF2B5EF4-FFF2-40B4-BE49-F238E27FC236}">
                        <a16:creationId xmlns:a16="http://schemas.microsoft.com/office/drawing/2014/main" id="{0FFF69CE-304F-4FF8-995C-853BA3241B6D}"/>
                      </a:ext>
                    </a:extLst>
                  </p:cNvPr>
                  <p:cNvSpPr txBox="1"/>
                  <p:nvPr/>
                </p:nvSpPr>
                <p:spPr>
                  <a:xfrm>
                    <a:off x="7970583" y="4453748"/>
                    <a:ext cx="1056043" cy="369332"/>
                  </a:xfrm>
                  <a:prstGeom prst="rect">
                    <a:avLst/>
                  </a:prstGeom>
                  <a:solidFill>
                    <a:schemeClr val="bg1">
                      <a:alpha val="75000"/>
                    </a:schemeClr>
                  </a:solidFill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pl-PL" b="1" dirty="0"/>
                      <a:t>Gniezno</a:t>
                    </a:r>
                  </a:p>
                </p:txBody>
              </p:sp>
            </p:grpSp>
            <p:sp>
              <p:nvSpPr>
                <p:cNvPr id="27" name="Schemat blokowy: łącznik 26">
                  <a:extLst>
                    <a:ext uri="{FF2B5EF4-FFF2-40B4-BE49-F238E27FC236}">
                      <a16:creationId xmlns:a16="http://schemas.microsoft.com/office/drawing/2014/main" id="{B32439D2-141C-49C4-9992-81B50F1E7C46}"/>
                    </a:ext>
                  </a:extLst>
                </p:cNvPr>
                <p:cNvSpPr/>
                <p:nvPr/>
              </p:nvSpPr>
              <p:spPr>
                <a:xfrm>
                  <a:off x="2356494" y="2571969"/>
                  <a:ext cx="294468" cy="294467"/>
                </a:xfrm>
                <a:prstGeom prst="flowChartConnector">
                  <a:avLst/>
                </a:prstGeom>
                <a:solidFill>
                  <a:srgbClr val="C00000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28" name="Schemat blokowy: łącznik 27">
                <a:extLst>
                  <a:ext uri="{FF2B5EF4-FFF2-40B4-BE49-F238E27FC236}">
                    <a16:creationId xmlns:a16="http://schemas.microsoft.com/office/drawing/2014/main" id="{0498C029-F886-4147-956C-6B2466DAFEE5}"/>
                  </a:ext>
                </a:extLst>
              </p:cNvPr>
              <p:cNvSpPr/>
              <p:nvPr/>
            </p:nvSpPr>
            <p:spPr>
              <a:xfrm>
                <a:off x="4812781" y="2401612"/>
                <a:ext cx="234838" cy="216622"/>
              </a:xfrm>
              <a:prstGeom prst="flowChartConnector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Schemat blokowy: łącznik 28">
                <a:extLst>
                  <a:ext uri="{FF2B5EF4-FFF2-40B4-BE49-F238E27FC236}">
                    <a16:creationId xmlns:a16="http://schemas.microsoft.com/office/drawing/2014/main" id="{3EE4655E-3178-411C-B3BB-D79EA58331A4}"/>
                  </a:ext>
                </a:extLst>
              </p:cNvPr>
              <p:cNvSpPr/>
              <p:nvPr/>
            </p:nvSpPr>
            <p:spPr>
              <a:xfrm>
                <a:off x="4812781" y="3636827"/>
                <a:ext cx="234838" cy="216622"/>
              </a:xfrm>
              <a:prstGeom prst="flowChartConnector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Schemat blokowy: łącznik 39">
                <a:extLst>
                  <a:ext uri="{FF2B5EF4-FFF2-40B4-BE49-F238E27FC236}">
                    <a16:creationId xmlns:a16="http://schemas.microsoft.com/office/drawing/2014/main" id="{1E3D5B53-297F-41F4-99B2-38C0A7B26D8C}"/>
                  </a:ext>
                </a:extLst>
              </p:cNvPr>
              <p:cNvSpPr/>
              <p:nvPr/>
            </p:nvSpPr>
            <p:spPr>
              <a:xfrm>
                <a:off x="3253230" y="3640554"/>
                <a:ext cx="234838" cy="216622"/>
              </a:xfrm>
              <a:prstGeom prst="flowChartConnector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Schemat blokowy: łącznik 41">
                <a:extLst>
                  <a:ext uri="{FF2B5EF4-FFF2-40B4-BE49-F238E27FC236}">
                    <a16:creationId xmlns:a16="http://schemas.microsoft.com/office/drawing/2014/main" id="{CD0D9B79-373E-4DD2-9B17-90D3CE4302E5}"/>
                  </a:ext>
                </a:extLst>
              </p:cNvPr>
              <p:cNvSpPr/>
              <p:nvPr/>
            </p:nvSpPr>
            <p:spPr>
              <a:xfrm>
                <a:off x="4812781" y="3789828"/>
                <a:ext cx="234838" cy="216622"/>
              </a:xfrm>
              <a:prstGeom prst="flowChartConnector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Schemat blokowy: łącznik 42">
                <a:extLst>
                  <a:ext uri="{FF2B5EF4-FFF2-40B4-BE49-F238E27FC236}">
                    <a16:creationId xmlns:a16="http://schemas.microsoft.com/office/drawing/2014/main" id="{A92B8331-DF31-4D81-AA68-948F6DFBD5D2}"/>
                  </a:ext>
                </a:extLst>
              </p:cNvPr>
              <p:cNvSpPr/>
              <p:nvPr/>
            </p:nvSpPr>
            <p:spPr>
              <a:xfrm>
                <a:off x="8213678" y="4803421"/>
                <a:ext cx="234838" cy="216622"/>
              </a:xfrm>
              <a:prstGeom prst="flowChartConnector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Schemat blokowy: łącznik 43">
                <a:extLst>
                  <a:ext uri="{FF2B5EF4-FFF2-40B4-BE49-F238E27FC236}">
                    <a16:creationId xmlns:a16="http://schemas.microsoft.com/office/drawing/2014/main" id="{FA2ED8E5-F3DC-4723-BD00-77B8DCB4000C}"/>
                  </a:ext>
                </a:extLst>
              </p:cNvPr>
              <p:cNvSpPr/>
              <p:nvPr/>
            </p:nvSpPr>
            <p:spPr>
              <a:xfrm>
                <a:off x="7526180" y="4006450"/>
                <a:ext cx="234838" cy="216622"/>
              </a:xfrm>
              <a:prstGeom prst="flowChartConnector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solidFill>
                    <a:schemeClr val="tx1"/>
                  </a:solidFill>
                </a:endParaRPr>
              </a:p>
            </p:txBody>
          </p:sp>
          <p:sp>
            <p:nvSpPr>
              <p:cNvPr id="45" name="Schemat blokowy: łącznik 44">
                <a:extLst>
                  <a:ext uri="{FF2B5EF4-FFF2-40B4-BE49-F238E27FC236}">
                    <a16:creationId xmlns:a16="http://schemas.microsoft.com/office/drawing/2014/main" id="{3A9738FD-25F5-4F19-9BC7-2F09EBE0DF4C}"/>
                  </a:ext>
                </a:extLst>
              </p:cNvPr>
              <p:cNvSpPr/>
              <p:nvPr/>
            </p:nvSpPr>
            <p:spPr>
              <a:xfrm>
                <a:off x="6166653" y="6054738"/>
                <a:ext cx="234838" cy="216622"/>
              </a:xfrm>
              <a:prstGeom prst="flowChartConnector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Schemat blokowy: łącznik 45">
                <a:extLst>
                  <a:ext uri="{FF2B5EF4-FFF2-40B4-BE49-F238E27FC236}">
                    <a16:creationId xmlns:a16="http://schemas.microsoft.com/office/drawing/2014/main" id="{63BEC64C-A45E-4DA6-A310-34C827D9AC8A}"/>
                  </a:ext>
                </a:extLst>
              </p:cNvPr>
              <p:cNvSpPr/>
              <p:nvPr/>
            </p:nvSpPr>
            <p:spPr>
              <a:xfrm>
                <a:off x="5190516" y="5721267"/>
                <a:ext cx="234838" cy="216622"/>
              </a:xfrm>
              <a:prstGeom prst="flowChartConnector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Schemat blokowy: łącznik 46">
                <a:extLst>
                  <a:ext uri="{FF2B5EF4-FFF2-40B4-BE49-F238E27FC236}">
                    <a16:creationId xmlns:a16="http://schemas.microsoft.com/office/drawing/2014/main" id="{17AAF771-B2EF-40CA-9958-448A477C79FB}"/>
                  </a:ext>
                </a:extLst>
              </p:cNvPr>
              <p:cNvSpPr/>
              <p:nvPr/>
            </p:nvSpPr>
            <p:spPr>
              <a:xfrm>
                <a:off x="5073097" y="4416477"/>
                <a:ext cx="234838" cy="216622"/>
              </a:xfrm>
              <a:prstGeom prst="flowChartConnector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solidFill>
                    <a:schemeClr val="tx1"/>
                  </a:solidFill>
                </a:endParaRPr>
              </a:p>
            </p:txBody>
          </p:sp>
          <p:sp>
            <p:nvSpPr>
              <p:cNvPr id="48" name="Schemat blokowy: łącznik 47">
                <a:extLst>
                  <a:ext uri="{FF2B5EF4-FFF2-40B4-BE49-F238E27FC236}">
                    <a16:creationId xmlns:a16="http://schemas.microsoft.com/office/drawing/2014/main" id="{9E2707ED-E911-431E-952A-BAF9BB095FC4}"/>
                  </a:ext>
                </a:extLst>
              </p:cNvPr>
              <p:cNvSpPr/>
              <p:nvPr/>
            </p:nvSpPr>
            <p:spPr>
              <a:xfrm>
                <a:off x="3643203" y="3871848"/>
                <a:ext cx="234838" cy="216622"/>
              </a:xfrm>
              <a:prstGeom prst="flowChartConnector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solidFill>
                    <a:schemeClr val="tx1"/>
                  </a:solidFill>
                </a:endParaRPr>
              </a:p>
            </p:txBody>
          </p:sp>
          <p:sp>
            <p:nvSpPr>
              <p:cNvPr id="49" name="Schemat blokowy: łącznik 48">
                <a:extLst>
                  <a:ext uri="{FF2B5EF4-FFF2-40B4-BE49-F238E27FC236}">
                    <a16:creationId xmlns:a16="http://schemas.microsoft.com/office/drawing/2014/main" id="{1EAB5ED7-F849-4109-AA6B-F2E2DF9BFF61}"/>
                  </a:ext>
                </a:extLst>
              </p:cNvPr>
              <p:cNvSpPr/>
              <p:nvPr/>
            </p:nvSpPr>
            <p:spPr>
              <a:xfrm>
                <a:off x="2806791" y="4395704"/>
                <a:ext cx="234838" cy="216622"/>
              </a:xfrm>
              <a:prstGeom prst="flowChartConnector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solidFill>
                    <a:schemeClr val="tx1"/>
                  </a:solidFill>
                </a:endParaRPr>
              </a:p>
            </p:txBody>
          </p:sp>
          <p:sp>
            <p:nvSpPr>
              <p:cNvPr id="50" name="Schemat blokowy: łącznik 49">
                <a:extLst>
                  <a:ext uri="{FF2B5EF4-FFF2-40B4-BE49-F238E27FC236}">
                    <a16:creationId xmlns:a16="http://schemas.microsoft.com/office/drawing/2014/main" id="{9FE6440E-43C1-471B-B271-08604A92B86B}"/>
                  </a:ext>
                </a:extLst>
              </p:cNvPr>
              <p:cNvSpPr/>
              <p:nvPr/>
            </p:nvSpPr>
            <p:spPr>
              <a:xfrm>
                <a:off x="5599467" y="2121472"/>
                <a:ext cx="234838" cy="216622"/>
              </a:xfrm>
              <a:prstGeom prst="flowChartConnector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solidFill>
                    <a:schemeClr val="tx1"/>
                  </a:solidFill>
                </a:endParaRPr>
              </a:p>
            </p:txBody>
          </p:sp>
          <p:sp>
            <p:nvSpPr>
              <p:cNvPr id="53" name="Schemat blokowy: łącznik 52">
                <a:extLst>
                  <a:ext uri="{FF2B5EF4-FFF2-40B4-BE49-F238E27FC236}">
                    <a16:creationId xmlns:a16="http://schemas.microsoft.com/office/drawing/2014/main" id="{ECEC6F9E-264B-4070-8102-0B56DF857B8A}"/>
                  </a:ext>
                </a:extLst>
              </p:cNvPr>
              <p:cNvSpPr/>
              <p:nvPr/>
            </p:nvSpPr>
            <p:spPr>
              <a:xfrm>
                <a:off x="6199983" y="1032166"/>
                <a:ext cx="234838" cy="216622"/>
              </a:xfrm>
              <a:prstGeom prst="flowChartConnector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Schemat blokowy: łącznik 25">
                <a:extLst>
                  <a:ext uri="{FF2B5EF4-FFF2-40B4-BE49-F238E27FC236}">
                    <a16:creationId xmlns:a16="http://schemas.microsoft.com/office/drawing/2014/main" id="{EFA6AC15-5403-469F-A5A0-30B848F60E1F}"/>
                  </a:ext>
                </a:extLst>
              </p:cNvPr>
              <p:cNvSpPr/>
              <p:nvPr/>
            </p:nvSpPr>
            <p:spPr>
              <a:xfrm>
                <a:off x="4511697" y="2650664"/>
                <a:ext cx="234838" cy="216622"/>
              </a:xfrm>
              <a:prstGeom prst="flowChartConnector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Schemat blokowy: łącznik 29">
                <a:extLst>
                  <a:ext uri="{FF2B5EF4-FFF2-40B4-BE49-F238E27FC236}">
                    <a16:creationId xmlns:a16="http://schemas.microsoft.com/office/drawing/2014/main" id="{0BC77C87-076D-46C2-A086-29382868613E}"/>
                  </a:ext>
                </a:extLst>
              </p:cNvPr>
              <p:cNvSpPr/>
              <p:nvPr/>
            </p:nvSpPr>
            <p:spPr>
              <a:xfrm>
                <a:off x="5770677" y="4002925"/>
                <a:ext cx="234838" cy="216622"/>
              </a:xfrm>
              <a:prstGeom prst="flowChartConnector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1" name="Schemat blokowy: łącznik 30">
              <a:extLst>
                <a:ext uri="{FF2B5EF4-FFF2-40B4-BE49-F238E27FC236}">
                  <a16:creationId xmlns:a16="http://schemas.microsoft.com/office/drawing/2014/main" id="{51D3884E-68FF-4A0D-877A-354110D54596}"/>
                </a:ext>
              </a:extLst>
            </p:cNvPr>
            <p:cNvSpPr/>
            <p:nvPr/>
          </p:nvSpPr>
          <p:spPr>
            <a:xfrm>
              <a:off x="8816652" y="6145785"/>
              <a:ext cx="234838" cy="216622"/>
            </a:xfrm>
            <a:prstGeom prst="flowChartConnector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solidFill>
                  <a:schemeClr val="tx1"/>
                </a:solidFill>
              </a:endParaRPr>
            </a:p>
          </p:txBody>
        </p:sp>
        <p:sp>
          <p:nvSpPr>
            <p:cNvPr id="32" name="Schemat blokowy: łącznik 31">
              <a:extLst>
                <a:ext uri="{FF2B5EF4-FFF2-40B4-BE49-F238E27FC236}">
                  <a16:creationId xmlns:a16="http://schemas.microsoft.com/office/drawing/2014/main" id="{050D697C-9312-46F1-86F2-EADA5722453E}"/>
                </a:ext>
              </a:extLst>
            </p:cNvPr>
            <p:cNvSpPr/>
            <p:nvPr/>
          </p:nvSpPr>
          <p:spPr>
            <a:xfrm>
              <a:off x="9452756" y="5721267"/>
              <a:ext cx="234838" cy="216622"/>
            </a:xfrm>
            <a:prstGeom prst="flowChartConnector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solidFill>
                  <a:schemeClr val="tx1"/>
                </a:solidFill>
              </a:endParaRPr>
            </a:p>
          </p:txBody>
        </p:sp>
        <p:sp>
          <p:nvSpPr>
            <p:cNvPr id="33" name="Schemat blokowy: łącznik 32">
              <a:extLst>
                <a:ext uri="{FF2B5EF4-FFF2-40B4-BE49-F238E27FC236}">
                  <a16:creationId xmlns:a16="http://schemas.microsoft.com/office/drawing/2014/main" id="{18955F9C-8A34-4E84-A80F-F646C3819891}"/>
                </a:ext>
              </a:extLst>
            </p:cNvPr>
            <p:cNvSpPr/>
            <p:nvPr/>
          </p:nvSpPr>
          <p:spPr>
            <a:xfrm>
              <a:off x="4171675" y="4586799"/>
              <a:ext cx="234838" cy="216622"/>
            </a:xfrm>
            <a:prstGeom prst="flowChartConnector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solidFill>
                  <a:schemeClr val="tx1"/>
                </a:solidFill>
              </a:endParaRPr>
            </a:p>
          </p:txBody>
        </p:sp>
        <p:sp>
          <p:nvSpPr>
            <p:cNvPr id="34" name="Schemat blokowy: łącznik 33">
              <a:extLst>
                <a:ext uri="{FF2B5EF4-FFF2-40B4-BE49-F238E27FC236}">
                  <a16:creationId xmlns:a16="http://schemas.microsoft.com/office/drawing/2014/main" id="{602F2EFB-C011-4CAF-AFFD-889FD3A1BBA5}"/>
                </a:ext>
              </a:extLst>
            </p:cNvPr>
            <p:cNvSpPr/>
            <p:nvPr/>
          </p:nvSpPr>
          <p:spPr>
            <a:xfrm>
              <a:off x="3875301" y="4308166"/>
              <a:ext cx="234838" cy="216622"/>
            </a:xfrm>
            <a:prstGeom prst="flowChartConnector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solidFill>
                  <a:schemeClr val="tx1"/>
                </a:solidFill>
              </a:endParaRPr>
            </a:p>
          </p:txBody>
        </p:sp>
      </p:grpSp>
      <p:sp>
        <p:nvSpPr>
          <p:cNvPr id="7" name="Symbol zastępczy zawartości 2">
            <a:extLst>
              <a:ext uri="{FF2B5EF4-FFF2-40B4-BE49-F238E27FC236}">
                <a16:creationId xmlns:a16="http://schemas.microsoft.com/office/drawing/2014/main" id="{56D5A19C-1F48-4B0E-9B38-5380252A88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0623" y="1707001"/>
            <a:ext cx="3490103" cy="116028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pl-PL" b="1" dirty="0">
                <a:latin typeface="Encode Sans Compressed" panose="02000000000000000000" pitchFamily="2" charset="-18"/>
              </a:rPr>
              <a:t>Remonty nawierzchni</a:t>
            </a:r>
            <a:endParaRPr lang="pl-PL" dirty="0"/>
          </a:p>
        </p:txBody>
      </p:sp>
      <p:sp>
        <p:nvSpPr>
          <p:cNvPr id="35" name="Tytuł 1">
            <a:extLst>
              <a:ext uri="{FF2B5EF4-FFF2-40B4-BE49-F238E27FC236}">
                <a16:creationId xmlns:a16="http://schemas.microsoft.com/office/drawing/2014/main" id="{F9BEB0E1-B6EF-4126-8FCD-6F6F1F23263A}"/>
              </a:ext>
            </a:extLst>
          </p:cNvPr>
          <p:cNvSpPr txBox="1">
            <a:spLocks/>
          </p:cNvSpPr>
          <p:nvPr/>
        </p:nvSpPr>
        <p:spPr>
          <a:xfrm>
            <a:off x="838200" y="305763"/>
            <a:ext cx="10515600" cy="76930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small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  <a:t>Realizacja zadań na drogach wojewódzkich </a:t>
            </a:r>
            <a:b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  <a:t>Województwa Wielkopolskiego w 2021 r.</a:t>
            </a:r>
          </a:p>
        </p:txBody>
      </p:sp>
    </p:spTree>
    <p:extLst>
      <p:ext uri="{BB962C8B-B14F-4D97-AF65-F5344CB8AC3E}">
        <p14:creationId xmlns:p14="http://schemas.microsoft.com/office/powerpoint/2010/main" val="1688690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a 3">
            <a:extLst>
              <a:ext uri="{FF2B5EF4-FFF2-40B4-BE49-F238E27FC236}">
                <a16:creationId xmlns:a16="http://schemas.microsoft.com/office/drawing/2014/main" id="{1E4FFC40-E233-4A4D-8913-035892993C2F}"/>
              </a:ext>
            </a:extLst>
          </p:cNvPr>
          <p:cNvGrpSpPr/>
          <p:nvPr/>
        </p:nvGrpSpPr>
        <p:grpSpPr>
          <a:xfrm>
            <a:off x="1540202" y="-170770"/>
            <a:ext cx="9341121" cy="7028770"/>
            <a:chOff x="1528948" y="-144578"/>
            <a:chExt cx="9341121" cy="7028770"/>
          </a:xfrm>
        </p:grpSpPr>
        <p:grpSp>
          <p:nvGrpSpPr>
            <p:cNvPr id="50" name="Grupa 49">
              <a:extLst>
                <a:ext uri="{FF2B5EF4-FFF2-40B4-BE49-F238E27FC236}">
                  <a16:creationId xmlns:a16="http://schemas.microsoft.com/office/drawing/2014/main" id="{A547D64F-1C37-46EC-B95B-39552049AA00}"/>
                </a:ext>
              </a:extLst>
            </p:cNvPr>
            <p:cNvGrpSpPr/>
            <p:nvPr/>
          </p:nvGrpSpPr>
          <p:grpSpPr>
            <a:xfrm>
              <a:off x="1528948" y="-144578"/>
              <a:ext cx="9341121" cy="7028770"/>
              <a:chOff x="1502444" y="-144578"/>
              <a:chExt cx="9341121" cy="7028770"/>
            </a:xfrm>
          </p:grpSpPr>
          <p:grpSp>
            <p:nvGrpSpPr>
              <p:cNvPr id="51" name="Grupa 50">
                <a:extLst>
                  <a:ext uri="{FF2B5EF4-FFF2-40B4-BE49-F238E27FC236}">
                    <a16:creationId xmlns:a16="http://schemas.microsoft.com/office/drawing/2014/main" id="{A40F616E-65A3-4240-BF94-C44609D3C61E}"/>
                  </a:ext>
                </a:extLst>
              </p:cNvPr>
              <p:cNvGrpSpPr/>
              <p:nvPr/>
            </p:nvGrpSpPr>
            <p:grpSpPr>
              <a:xfrm>
                <a:off x="1502444" y="-144578"/>
                <a:ext cx="9341121" cy="7028770"/>
                <a:chOff x="1502444" y="-144578"/>
                <a:chExt cx="9341121" cy="7028770"/>
              </a:xfrm>
            </p:grpSpPr>
            <p:pic>
              <p:nvPicPr>
                <p:cNvPr id="56" name="Obraz 55">
                  <a:extLst>
                    <a:ext uri="{FF2B5EF4-FFF2-40B4-BE49-F238E27FC236}">
                      <a16:creationId xmlns:a16="http://schemas.microsoft.com/office/drawing/2014/main" id="{30D5CD75-A917-40FE-A331-4FC7ACB8A94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502444" y="-144578"/>
                  <a:ext cx="9341121" cy="7028770"/>
                </a:xfrm>
                <a:prstGeom prst="rect">
                  <a:avLst/>
                </a:prstGeom>
              </p:spPr>
            </p:pic>
            <p:sp>
              <p:nvSpPr>
                <p:cNvPr id="57" name="Schemat blokowy: łącznik 56">
                  <a:extLst>
                    <a:ext uri="{FF2B5EF4-FFF2-40B4-BE49-F238E27FC236}">
                      <a16:creationId xmlns:a16="http://schemas.microsoft.com/office/drawing/2014/main" id="{43AE7104-D0B3-47AD-8F01-822BF7B728B7}"/>
                    </a:ext>
                  </a:extLst>
                </p:cNvPr>
                <p:cNvSpPr/>
                <p:nvPr/>
              </p:nvSpPr>
              <p:spPr>
                <a:xfrm>
                  <a:off x="8766042" y="3320689"/>
                  <a:ext cx="234838" cy="216622"/>
                </a:xfrm>
                <a:prstGeom prst="flowChartConnector">
                  <a:avLst/>
                </a:prstGeom>
                <a:solidFill>
                  <a:srgbClr val="C00000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8" name="Schemat blokowy: łącznik 57">
                  <a:extLst>
                    <a:ext uri="{FF2B5EF4-FFF2-40B4-BE49-F238E27FC236}">
                      <a16:creationId xmlns:a16="http://schemas.microsoft.com/office/drawing/2014/main" id="{6BC557DC-0031-422E-9743-052C51118C6D}"/>
                    </a:ext>
                  </a:extLst>
                </p:cNvPr>
                <p:cNvSpPr/>
                <p:nvPr/>
              </p:nvSpPr>
              <p:spPr>
                <a:xfrm>
                  <a:off x="8466593" y="2875636"/>
                  <a:ext cx="234838" cy="216622"/>
                </a:xfrm>
                <a:prstGeom prst="flowChartConnector">
                  <a:avLst/>
                </a:prstGeom>
                <a:solidFill>
                  <a:srgbClr val="C00000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9" name="Schemat blokowy: łącznik 58">
                  <a:extLst>
                    <a:ext uri="{FF2B5EF4-FFF2-40B4-BE49-F238E27FC236}">
                      <a16:creationId xmlns:a16="http://schemas.microsoft.com/office/drawing/2014/main" id="{F80016C0-D0A3-44A6-B574-5F5C04E33DCA}"/>
                    </a:ext>
                  </a:extLst>
                </p:cNvPr>
                <p:cNvSpPr/>
                <p:nvPr/>
              </p:nvSpPr>
              <p:spPr>
                <a:xfrm>
                  <a:off x="9979629" y="1295070"/>
                  <a:ext cx="234838" cy="216622"/>
                </a:xfrm>
                <a:prstGeom prst="flowChartConnector">
                  <a:avLst/>
                </a:prstGeom>
                <a:solidFill>
                  <a:srgbClr val="C00000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1" name="Schemat blokowy: łącznik 60">
                  <a:extLst>
                    <a:ext uri="{FF2B5EF4-FFF2-40B4-BE49-F238E27FC236}">
                      <a16:creationId xmlns:a16="http://schemas.microsoft.com/office/drawing/2014/main" id="{3AF5AE52-88DA-41C9-9DE5-A60FF02AA817}"/>
                    </a:ext>
                  </a:extLst>
                </p:cNvPr>
                <p:cNvSpPr/>
                <p:nvPr/>
              </p:nvSpPr>
              <p:spPr>
                <a:xfrm>
                  <a:off x="8349174" y="3189267"/>
                  <a:ext cx="234838" cy="216622"/>
                </a:xfrm>
                <a:prstGeom prst="flowChartConnector">
                  <a:avLst/>
                </a:prstGeom>
                <a:solidFill>
                  <a:srgbClr val="C00000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2" name="Schemat blokowy: łącznik 61">
                  <a:extLst>
                    <a:ext uri="{FF2B5EF4-FFF2-40B4-BE49-F238E27FC236}">
                      <a16:creationId xmlns:a16="http://schemas.microsoft.com/office/drawing/2014/main" id="{10439077-DDF8-4DB6-A9C8-8234F027BA5F}"/>
                    </a:ext>
                  </a:extLst>
                </p:cNvPr>
                <p:cNvSpPr/>
                <p:nvPr/>
              </p:nvSpPr>
              <p:spPr>
                <a:xfrm>
                  <a:off x="7685243" y="1623356"/>
                  <a:ext cx="234838" cy="216622"/>
                </a:xfrm>
                <a:prstGeom prst="flowChartConnector">
                  <a:avLst/>
                </a:prstGeom>
                <a:solidFill>
                  <a:srgbClr val="C00000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3" name="Schemat blokowy: łącznik 62">
                  <a:extLst>
                    <a:ext uri="{FF2B5EF4-FFF2-40B4-BE49-F238E27FC236}">
                      <a16:creationId xmlns:a16="http://schemas.microsoft.com/office/drawing/2014/main" id="{E769EC4E-EDD3-4FAB-AFFE-2C822344D9FD}"/>
                    </a:ext>
                  </a:extLst>
                </p:cNvPr>
                <p:cNvSpPr/>
                <p:nvPr/>
              </p:nvSpPr>
              <p:spPr>
                <a:xfrm>
                  <a:off x="8188731" y="776325"/>
                  <a:ext cx="234838" cy="216622"/>
                </a:xfrm>
                <a:prstGeom prst="flowChartConnector">
                  <a:avLst/>
                </a:prstGeom>
                <a:solidFill>
                  <a:srgbClr val="C00000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4" name="Schemat blokowy: łącznik 63">
                  <a:extLst>
                    <a:ext uri="{FF2B5EF4-FFF2-40B4-BE49-F238E27FC236}">
                      <a16:creationId xmlns:a16="http://schemas.microsoft.com/office/drawing/2014/main" id="{11A515AD-6085-4B97-BE4E-F1F4EBF6A628}"/>
                    </a:ext>
                  </a:extLst>
                </p:cNvPr>
                <p:cNvSpPr/>
                <p:nvPr/>
              </p:nvSpPr>
              <p:spPr>
                <a:xfrm>
                  <a:off x="5646613" y="1444232"/>
                  <a:ext cx="234838" cy="216622"/>
                </a:xfrm>
                <a:prstGeom prst="flowChartConnector">
                  <a:avLst/>
                </a:prstGeom>
                <a:solidFill>
                  <a:srgbClr val="C00000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5" name="Schemat blokowy: łącznik 64">
                  <a:extLst>
                    <a:ext uri="{FF2B5EF4-FFF2-40B4-BE49-F238E27FC236}">
                      <a16:creationId xmlns:a16="http://schemas.microsoft.com/office/drawing/2014/main" id="{CD7BB7C8-F3DB-44C9-8FE4-04DB0B2392B7}"/>
                    </a:ext>
                  </a:extLst>
                </p:cNvPr>
                <p:cNvSpPr/>
                <p:nvPr/>
              </p:nvSpPr>
              <p:spPr>
                <a:xfrm>
                  <a:off x="5174723" y="2158010"/>
                  <a:ext cx="234838" cy="216622"/>
                </a:xfrm>
                <a:prstGeom prst="flowChartConnector">
                  <a:avLst/>
                </a:prstGeom>
                <a:solidFill>
                  <a:srgbClr val="C00000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6" name="Schemat blokowy: łącznik 65">
                  <a:extLst>
                    <a:ext uri="{FF2B5EF4-FFF2-40B4-BE49-F238E27FC236}">
                      <a16:creationId xmlns:a16="http://schemas.microsoft.com/office/drawing/2014/main" id="{DB4DAB23-A263-443E-AFD5-9671210DDBAC}"/>
                    </a:ext>
                  </a:extLst>
                </p:cNvPr>
                <p:cNvSpPr/>
                <p:nvPr/>
              </p:nvSpPr>
              <p:spPr>
                <a:xfrm>
                  <a:off x="3240507" y="1618758"/>
                  <a:ext cx="234838" cy="216622"/>
                </a:xfrm>
                <a:prstGeom prst="flowChartConnector">
                  <a:avLst/>
                </a:prstGeom>
                <a:solidFill>
                  <a:srgbClr val="C00000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7" name="Schemat blokowy: łącznik 66">
                  <a:extLst>
                    <a:ext uri="{FF2B5EF4-FFF2-40B4-BE49-F238E27FC236}">
                      <a16:creationId xmlns:a16="http://schemas.microsoft.com/office/drawing/2014/main" id="{913709DE-E073-4FED-9790-DF0A33604C65}"/>
                    </a:ext>
                  </a:extLst>
                </p:cNvPr>
                <p:cNvSpPr/>
                <p:nvPr/>
              </p:nvSpPr>
              <p:spPr>
                <a:xfrm>
                  <a:off x="5409561" y="2875636"/>
                  <a:ext cx="234838" cy="216622"/>
                </a:xfrm>
                <a:prstGeom prst="flowChartConnector">
                  <a:avLst/>
                </a:prstGeom>
                <a:solidFill>
                  <a:srgbClr val="C00000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8" name="Schemat blokowy: łącznik 67">
                  <a:extLst>
                    <a:ext uri="{FF2B5EF4-FFF2-40B4-BE49-F238E27FC236}">
                      <a16:creationId xmlns:a16="http://schemas.microsoft.com/office/drawing/2014/main" id="{8A4214D3-D090-43F5-8AA6-B16EBADE7680}"/>
                    </a:ext>
                  </a:extLst>
                </p:cNvPr>
                <p:cNvSpPr/>
                <p:nvPr/>
              </p:nvSpPr>
              <p:spPr>
                <a:xfrm>
                  <a:off x="7741099" y="5126333"/>
                  <a:ext cx="234838" cy="216622"/>
                </a:xfrm>
                <a:prstGeom prst="flowChartConnector">
                  <a:avLst/>
                </a:prstGeom>
                <a:solidFill>
                  <a:srgbClr val="C00000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9" name="Schemat blokowy: łącznik 68">
                  <a:extLst>
                    <a:ext uri="{FF2B5EF4-FFF2-40B4-BE49-F238E27FC236}">
                      <a16:creationId xmlns:a16="http://schemas.microsoft.com/office/drawing/2014/main" id="{B7CB5D52-06ED-416F-B279-30A67EC3183A}"/>
                    </a:ext>
                  </a:extLst>
                </p:cNvPr>
                <p:cNvSpPr/>
                <p:nvPr/>
              </p:nvSpPr>
              <p:spPr>
                <a:xfrm>
                  <a:off x="6782441" y="2374632"/>
                  <a:ext cx="234838" cy="216622"/>
                </a:xfrm>
                <a:prstGeom prst="flowChartConnector">
                  <a:avLst/>
                </a:prstGeom>
                <a:solidFill>
                  <a:srgbClr val="C00000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0" name="Schemat blokowy: łącznik 69">
                  <a:extLst>
                    <a:ext uri="{FF2B5EF4-FFF2-40B4-BE49-F238E27FC236}">
                      <a16:creationId xmlns:a16="http://schemas.microsoft.com/office/drawing/2014/main" id="{E0F6C567-7202-431E-978F-763B6FA9B031}"/>
                    </a:ext>
                  </a:extLst>
                </p:cNvPr>
                <p:cNvSpPr/>
                <p:nvPr/>
              </p:nvSpPr>
              <p:spPr>
                <a:xfrm>
                  <a:off x="8306150" y="4311329"/>
                  <a:ext cx="234838" cy="216622"/>
                </a:xfrm>
                <a:prstGeom prst="flowChartConnector">
                  <a:avLst/>
                </a:prstGeom>
                <a:solidFill>
                  <a:srgbClr val="C00000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1" name="Schemat blokowy: łącznik 70">
                  <a:extLst>
                    <a:ext uri="{FF2B5EF4-FFF2-40B4-BE49-F238E27FC236}">
                      <a16:creationId xmlns:a16="http://schemas.microsoft.com/office/drawing/2014/main" id="{B4043B79-07FA-406B-AEE8-3D9728A17E2C}"/>
                    </a:ext>
                  </a:extLst>
                </p:cNvPr>
                <p:cNvSpPr/>
                <p:nvPr/>
              </p:nvSpPr>
              <p:spPr>
                <a:xfrm>
                  <a:off x="7567824" y="5064253"/>
                  <a:ext cx="234838" cy="216622"/>
                </a:xfrm>
                <a:prstGeom prst="flowChartConnector">
                  <a:avLst/>
                </a:prstGeom>
                <a:solidFill>
                  <a:srgbClr val="C00000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2" name="Schemat blokowy: łącznik 71">
                  <a:extLst>
                    <a:ext uri="{FF2B5EF4-FFF2-40B4-BE49-F238E27FC236}">
                      <a16:creationId xmlns:a16="http://schemas.microsoft.com/office/drawing/2014/main" id="{4E952F20-3D8A-4E9C-B0B6-A078432184DC}"/>
                    </a:ext>
                  </a:extLst>
                </p:cNvPr>
                <p:cNvSpPr/>
                <p:nvPr/>
              </p:nvSpPr>
              <p:spPr>
                <a:xfrm>
                  <a:off x="7752307" y="4171978"/>
                  <a:ext cx="234838" cy="216622"/>
                </a:xfrm>
                <a:prstGeom prst="flowChartConnector">
                  <a:avLst/>
                </a:prstGeom>
                <a:solidFill>
                  <a:srgbClr val="C00000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3" name="pole tekstowe 72">
                  <a:extLst>
                    <a:ext uri="{FF2B5EF4-FFF2-40B4-BE49-F238E27FC236}">
                      <a16:creationId xmlns:a16="http://schemas.microsoft.com/office/drawing/2014/main" id="{12A2FF08-6524-42D4-99A6-0C986FCB8E50}"/>
                    </a:ext>
                  </a:extLst>
                </p:cNvPr>
                <p:cNvSpPr txBox="1"/>
                <p:nvPr/>
              </p:nvSpPr>
              <p:spPr>
                <a:xfrm>
                  <a:off x="8069267" y="1258622"/>
                  <a:ext cx="772138" cy="369332"/>
                </a:xfrm>
                <a:prstGeom prst="rect">
                  <a:avLst/>
                </a:prstGeom>
                <a:solidFill>
                  <a:schemeClr val="bg1">
                    <a:alpha val="75000"/>
                  </a:schemeClr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pl-PL" b="1" dirty="0"/>
                    <a:t>Konin</a:t>
                  </a:r>
                </a:p>
              </p:txBody>
            </p:sp>
            <p:sp>
              <p:nvSpPr>
                <p:cNvPr id="74" name="pole tekstowe 73">
                  <a:extLst>
                    <a:ext uri="{FF2B5EF4-FFF2-40B4-BE49-F238E27FC236}">
                      <a16:creationId xmlns:a16="http://schemas.microsoft.com/office/drawing/2014/main" id="{9B7E55F4-9152-4E28-A034-029876CF9663}"/>
                    </a:ext>
                  </a:extLst>
                </p:cNvPr>
                <p:cNvSpPr txBox="1"/>
                <p:nvPr/>
              </p:nvSpPr>
              <p:spPr>
                <a:xfrm>
                  <a:off x="7534012" y="3560237"/>
                  <a:ext cx="772138" cy="369332"/>
                </a:xfrm>
                <a:prstGeom prst="rect">
                  <a:avLst/>
                </a:prstGeom>
                <a:solidFill>
                  <a:schemeClr val="bg1">
                    <a:alpha val="75000"/>
                  </a:schemeClr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pl-PL" b="1" dirty="0"/>
                    <a:t>Kalisz</a:t>
                  </a:r>
                </a:p>
              </p:txBody>
            </p:sp>
            <p:sp>
              <p:nvSpPr>
                <p:cNvPr id="75" name="pole tekstowe 74">
                  <a:extLst>
                    <a:ext uri="{FF2B5EF4-FFF2-40B4-BE49-F238E27FC236}">
                      <a16:creationId xmlns:a16="http://schemas.microsoft.com/office/drawing/2014/main" id="{4D86C798-4D81-4C01-99D3-374013B5EC96}"/>
                    </a:ext>
                  </a:extLst>
                </p:cNvPr>
                <p:cNvSpPr txBox="1"/>
                <p:nvPr/>
              </p:nvSpPr>
              <p:spPr>
                <a:xfrm>
                  <a:off x="4359981" y="1948319"/>
                  <a:ext cx="772138" cy="369332"/>
                </a:xfrm>
                <a:prstGeom prst="rect">
                  <a:avLst/>
                </a:prstGeom>
                <a:solidFill>
                  <a:schemeClr val="bg1">
                    <a:alpha val="75000"/>
                  </a:schemeClr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pl-PL" b="1" dirty="0"/>
                    <a:t>Śrem</a:t>
                  </a:r>
                </a:p>
              </p:txBody>
            </p:sp>
          </p:grpSp>
          <p:sp>
            <p:nvSpPr>
              <p:cNvPr id="52" name="Schemat blokowy: łącznik 51">
                <a:extLst>
                  <a:ext uri="{FF2B5EF4-FFF2-40B4-BE49-F238E27FC236}">
                    <a16:creationId xmlns:a16="http://schemas.microsoft.com/office/drawing/2014/main" id="{62E6AF29-1BE2-4AB0-8BDA-D381799586B3}"/>
                  </a:ext>
                </a:extLst>
              </p:cNvPr>
              <p:cNvSpPr/>
              <p:nvPr/>
            </p:nvSpPr>
            <p:spPr>
              <a:xfrm>
                <a:off x="6308676" y="2532380"/>
                <a:ext cx="234838" cy="216622"/>
              </a:xfrm>
              <a:prstGeom prst="flowChartConnector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solidFill>
                    <a:schemeClr val="tx1"/>
                  </a:solidFill>
                </a:endParaRPr>
              </a:p>
            </p:txBody>
          </p:sp>
          <p:sp>
            <p:nvSpPr>
              <p:cNvPr id="53" name="Schemat blokowy: łącznik 52">
                <a:extLst>
                  <a:ext uri="{FF2B5EF4-FFF2-40B4-BE49-F238E27FC236}">
                    <a16:creationId xmlns:a16="http://schemas.microsoft.com/office/drawing/2014/main" id="{B0AF98D2-CF8F-447E-9E5D-1A77F134FF93}"/>
                  </a:ext>
                </a:extLst>
              </p:cNvPr>
              <p:cNvSpPr/>
              <p:nvPr/>
            </p:nvSpPr>
            <p:spPr>
              <a:xfrm>
                <a:off x="8204038" y="3369807"/>
                <a:ext cx="234838" cy="216622"/>
              </a:xfrm>
              <a:prstGeom prst="flowChartConnector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solidFill>
                    <a:schemeClr val="tx1"/>
                  </a:solidFill>
                </a:endParaRPr>
              </a:p>
            </p:txBody>
          </p:sp>
          <p:sp>
            <p:nvSpPr>
              <p:cNvPr id="54" name="Schemat blokowy: łącznik 53">
                <a:extLst>
                  <a:ext uri="{FF2B5EF4-FFF2-40B4-BE49-F238E27FC236}">
                    <a16:creationId xmlns:a16="http://schemas.microsoft.com/office/drawing/2014/main" id="{8529FBF4-C6DF-40A7-B693-3A9295F65CFA}"/>
                  </a:ext>
                </a:extLst>
              </p:cNvPr>
              <p:cNvSpPr/>
              <p:nvPr/>
            </p:nvSpPr>
            <p:spPr>
              <a:xfrm>
                <a:off x="7131911" y="4835594"/>
                <a:ext cx="234838" cy="216622"/>
              </a:xfrm>
              <a:prstGeom prst="flowChartConnector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solidFill>
                    <a:schemeClr val="tx1"/>
                  </a:solidFill>
                </a:endParaRPr>
              </a:p>
            </p:txBody>
          </p:sp>
          <p:sp>
            <p:nvSpPr>
              <p:cNvPr id="55" name="Schemat blokowy: łącznik 54">
                <a:extLst>
                  <a:ext uri="{FF2B5EF4-FFF2-40B4-BE49-F238E27FC236}">
                    <a16:creationId xmlns:a16="http://schemas.microsoft.com/office/drawing/2014/main" id="{8AB2D827-5F43-4FC3-B834-46FB9BF92157}"/>
                  </a:ext>
                </a:extLst>
              </p:cNvPr>
              <p:cNvSpPr/>
              <p:nvPr/>
            </p:nvSpPr>
            <p:spPr>
              <a:xfrm>
                <a:off x="6307578" y="4260865"/>
                <a:ext cx="234838" cy="216622"/>
              </a:xfrm>
              <a:prstGeom prst="flowChartConnector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76" name="Schemat blokowy: łącznik 75">
              <a:extLst>
                <a:ext uri="{FF2B5EF4-FFF2-40B4-BE49-F238E27FC236}">
                  <a16:creationId xmlns:a16="http://schemas.microsoft.com/office/drawing/2014/main" id="{04F2768D-B2B8-41E3-B875-3DF907EF8D80}"/>
                </a:ext>
              </a:extLst>
            </p:cNvPr>
            <p:cNvSpPr/>
            <p:nvPr/>
          </p:nvSpPr>
          <p:spPr>
            <a:xfrm>
              <a:off x="5812652" y="2262069"/>
              <a:ext cx="234838" cy="216622"/>
            </a:xfrm>
            <a:prstGeom prst="flowChartConnector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solidFill>
                  <a:schemeClr val="tx1"/>
                </a:solidFill>
              </a:endParaRPr>
            </a:p>
          </p:txBody>
        </p:sp>
        <p:sp>
          <p:nvSpPr>
            <p:cNvPr id="77" name="Schemat blokowy: łącznik 76">
              <a:extLst>
                <a:ext uri="{FF2B5EF4-FFF2-40B4-BE49-F238E27FC236}">
                  <a16:creationId xmlns:a16="http://schemas.microsoft.com/office/drawing/2014/main" id="{50BFA0C9-69EF-412C-B4B0-742A0F6D78D8}"/>
                </a:ext>
              </a:extLst>
            </p:cNvPr>
            <p:cNvSpPr/>
            <p:nvPr/>
          </p:nvSpPr>
          <p:spPr>
            <a:xfrm>
              <a:off x="3267011" y="992947"/>
              <a:ext cx="234838" cy="216622"/>
            </a:xfrm>
            <a:prstGeom prst="flowChartConnector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solidFill>
                  <a:schemeClr val="tx1"/>
                </a:solidFill>
              </a:endParaRPr>
            </a:p>
          </p:txBody>
        </p:sp>
      </p:grpSp>
      <p:sp>
        <p:nvSpPr>
          <p:cNvPr id="7" name="Symbol zastępczy zawartości 2">
            <a:extLst>
              <a:ext uri="{FF2B5EF4-FFF2-40B4-BE49-F238E27FC236}">
                <a16:creationId xmlns:a16="http://schemas.microsoft.com/office/drawing/2014/main" id="{56D5A19C-1F48-4B0E-9B38-5380252A88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45575" y="5888157"/>
            <a:ext cx="3490103" cy="76930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pl-PL" b="1" dirty="0">
                <a:latin typeface="Encode Sans Compressed" panose="02000000000000000000" pitchFamily="2" charset="-18"/>
              </a:rPr>
              <a:t>Remonty nawierzchni</a:t>
            </a:r>
            <a:endParaRPr lang="pl-PL" dirty="0"/>
          </a:p>
        </p:txBody>
      </p:sp>
      <p:pic>
        <p:nvPicPr>
          <p:cNvPr id="10" name="Obraz 9">
            <a:extLst>
              <a:ext uri="{FF2B5EF4-FFF2-40B4-BE49-F238E27FC236}">
                <a16:creationId xmlns:a16="http://schemas.microsoft.com/office/drawing/2014/main" id="{801D6549-1EAD-49C8-B0BA-982474BE9F6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271" y="4033130"/>
            <a:ext cx="1921527" cy="2717644"/>
          </a:xfrm>
          <a:prstGeom prst="rect">
            <a:avLst/>
          </a:prstGeom>
        </p:spPr>
      </p:pic>
      <p:sp>
        <p:nvSpPr>
          <p:cNvPr id="33" name="Tytuł 1">
            <a:extLst>
              <a:ext uri="{FF2B5EF4-FFF2-40B4-BE49-F238E27FC236}">
                <a16:creationId xmlns:a16="http://schemas.microsoft.com/office/drawing/2014/main" id="{064B1061-0DB5-4A4F-94A7-33B6E76BE6C7}"/>
              </a:ext>
            </a:extLst>
          </p:cNvPr>
          <p:cNvSpPr txBox="1">
            <a:spLocks/>
          </p:cNvSpPr>
          <p:nvPr/>
        </p:nvSpPr>
        <p:spPr>
          <a:xfrm>
            <a:off x="838200" y="305763"/>
            <a:ext cx="10515600" cy="76930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small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  <a:t>Realizacja zadań na drogach wojewódzkich </a:t>
            </a:r>
            <a:b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  <a:t>Województwa Wielkopolskiego w 2021 r.</a:t>
            </a:r>
          </a:p>
        </p:txBody>
      </p:sp>
    </p:spTree>
    <p:extLst>
      <p:ext uri="{BB962C8B-B14F-4D97-AF65-F5344CB8AC3E}">
        <p14:creationId xmlns:p14="http://schemas.microsoft.com/office/powerpoint/2010/main" val="1923503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DC69729F-A9F8-44DA-B8B7-8B67C60857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7099" y="2699687"/>
            <a:ext cx="2791915" cy="2791915"/>
          </a:xfrm>
          <a:prstGeom prst="rect">
            <a:avLst/>
          </a:prstGeom>
        </p:spPr>
      </p:pic>
      <p:sp>
        <p:nvSpPr>
          <p:cNvPr id="5" name="pole tekstowe 4">
            <a:extLst>
              <a:ext uri="{FF2B5EF4-FFF2-40B4-BE49-F238E27FC236}">
                <a16:creationId xmlns:a16="http://schemas.microsoft.com/office/drawing/2014/main" id="{F0D5EF2C-F6D4-45C1-86F4-9677DFD2B7EB}"/>
              </a:ext>
            </a:extLst>
          </p:cNvPr>
          <p:cNvSpPr txBox="1"/>
          <p:nvPr/>
        </p:nvSpPr>
        <p:spPr>
          <a:xfrm>
            <a:off x="291544" y="2330357"/>
            <a:ext cx="91042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Encode Sans Compressed" panose="02000000000000000000" pitchFamily="2" charset="-18"/>
              </a:rPr>
              <a:t>Program likwidacji zagrożeń na dojściach do szkół dzieci i młodzieży </a:t>
            </a:r>
          </a:p>
          <a:p>
            <a:r>
              <a:rPr lang="pl-PL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Encode Sans Compressed" panose="02000000000000000000" pitchFamily="2" charset="-18"/>
              </a:rPr>
              <a:t>na drogach wojewódzkich</a:t>
            </a:r>
          </a:p>
          <a:p>
            <a:r>
              <a:rPr lang="pl-PL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Encode Sans Compressed" panose="02000000000000000000" pitchFamily="2" charset="-18"/>
              </a:rPr>
              <a:t>Łączna wartość: </a:t>
            </a:r>
            <a:r>
              <a:rPr lang="pl-PL" sz="24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6,2 mln zł</a:t>
            </a:r>
            <a:r>
              <a:rPr lang="pl-PL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Encode Sans Compressed" panose="02000000000000000000" pitchFamily="2" charset="-18"/>
              </a:rPr>
              <a:t>, w tym dofinansowanie jednostek samorządu terytorialnego: </a:t>
            </a:r>
            <a:r>
              <a:rPr lang="pl-PL" sz="24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0,2 mln zł</a:t>
            </a:r>
            <a:r>
              <a:rPr lang="pl-PL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Encode Sans Compressed" panose="02000000000000000000" pitchFamily="2" charset="-18"/>
              </a:rPr>
              <a:t>.</a:t>
            </a:r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337E894B-B488-4350-AD6A-DACF5D9966B5}"/>
              </a:ext>
            </a:extLst>
          </p:cNvPr>
          <p:cNvSpPr txBox="1"/>
          <p:nvPr/>
        </p:nvSpPr>
        <p:spPr>
          <a:xfrm>
            <a:off x="291545" y="4095645"/>
            <a:ext cx="91042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Encode Sans Compressed" panose="02000000000000000000" pitchFamily="2" charset="-18"/>
              </a:rPr>
              <a:t>Program Poprawy Bezpieczeństwa Ruchu Drogowego</a:t>
            </a:r>
          </a:p>
          <a:p>
            <a:r>
              <a:rPr lang="pl-PL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Encode Sans Compressed" panose="02000000000000000000" pitchFamily="2" charset="-18"/>
              </a:rPr>
              <a:t>Łączna wartość: </a:t>
            </a:r>
            <a:r>
              <a:rPr lang="pl-PL" sz="24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9,4 mln zł</a:t>
            </a:r>
            <a:r>
              <a:rPr lang="pl-PL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Encode Sans Compressed" panose="02000000000000000000" pitchFamily="2" charset="-18"/>
              </a:rPr>
              <a:t>, w tym dofinansowanie jednostek samorządu terytorialnego: </a:t>
            </a:r>
            <a:r>
              <a:rPr lang="pl-PL" sz="24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0,7 mln zł</a:t>
            </a:r>
            <a:r>
              <a:rPr lang="pl-PL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Encode Sans Compressed" panose="02000000000000000000" pitchFamily="2" charset="-18"/>
              </a:rPr>
              <a:t>.</a:t>
            </a:r>
          </a:p>
        </p:txBody>
      </p:sp>
      <p:sp>
        <p:nvSpPr>
          <p:cNvPr id="6" name="Tytuł 1">
            <a:extLst>
              <a:ext uri="{FF2B5EF4-FFF2-40B4-BE49-F238E27FC236}">
                <a16:creationId xmlns:a16="http://schemas.microsoft.com/office/drawing/2014/main" id="{8C72F79D-EF0D-42C4-9D03-384C25D549B8}"/>
              </a:ext>
            </a:extLst>
          </p:cNvPr>
          <p:cNvSpPr txBox="1">
            <a:spLocks/>
          </p:cNvSpPr>
          <p:nvPr/>
        </p:nvSpPr>
        <p:spPr>
          <a:xfrm>
            <a:off x="838200" y="305763"/>
            <a:ext cx="10515600" cy="76930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small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  <a:t>Realizacja zadań na drogach wojewódzkich </a:t>
            </a:r>
            <a:b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  <a:t>Województwa Wielkopolskiego w 2021 r.</a:t>
            </a:r>
          </a:p>
        </p:txBody>
      </p:sp>
      <p:sp>
        <p:nvSpPr>
          <p:cNvPr id="7" name="Symbol zastępczy zawartości 2">
            <a:extLst>
              <a:ext uri="{FF2B5EF4-FFF2-40B4-BE49-F238E27FC236}">
                <a16:creationId xmlns:a16="http://schemas.microsoft.com/office/drawing/2014/main" id="{916E348E-9B69-4198-ABB3-E1266B0301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2785" y="1360988"/>
            <a:ext cx="11406430" cy="769303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pl-PL" sz="4400" b="1" dirty="0">
                <a:latin typeface="Encode Sans Compressed" panose="02000000000000000000" pitchFamily="2" charset="-18"/>
              </a:rPr>
              <a:t>Zadania z zakresu bezpieczeństwa ruchu drogowego</a:t>
            </a:r>
          </a:p>
          <a:p>
            <a:pPr algn="ctr"/>
            <a:endParaRPr lang="pl-PL" sz="3200" dirty="0"/>
          </a:p>
        </p:txBody>
      </p:sp>
    </p:spTree>
    <p:extLst>
      <p:ext uri="{BB962C8B-B14F-4D97-AF65-F5344CB8AC3E}">
        <p14:creationId xmlns:p14="http://schemas.microsoft.com/office/powerpoint/2010/main" val="67822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7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018F27E6-BE4D-447A-AFE8-C2EA0DF9A47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650" y="1256309"/>
            <a:ext cx="1925916" cy="2723850"/>
          </a:xfrm>
          <a:prstGeom prst="rect">
            <a:avLst/>
          </a:prstGeom>
        </p:spPr>
      </p:pic>
      <p:grpSp>
        <p:nvGrpSpPr>
          <p:cNvPr id="5" name="Grupa 4">
            <a:extLst>
              <a:ext uri="{FF2B5EF4-FFF2-40B4-BE49-F238E27FC236}">
                <a16:creationId xmlns:a16="http://schemas.microsoft.com/office/drawing/2014/main" id="{651A2D7C-1DFE-4097-86DC-247B6C7AC168}"/>
              </a:ext>
            </a:extLst>
          </p:cNvPr>
          <p:cNvGrpSpPr/>
          <p:nvPr/>
        </p:nvGrpSpPr>
        <p:grpSpPr>
          <a:xfrm>
            <a:off x="2707680" y="-56554"/>
            <a:ext cx="8145851" cy="6971108"/>
            <a:chOff x="2707680" y="-56554"/>
            <a:chExt cx="8145851" cy="6971108"/>
          </a:xfrm>
        </p:grpSpPr>
        <p:grpSp>
          <p:nvGrpSpPr>
            <p:cNvPr id="2" name="Grupa 1">
              <a:extLst>
                <a:ext uri="{FF2B5EF4-FFF2-40B4-BE49-F238E27FC236}">
                  <a16:creationId xmlns:a16="http://schemas.microsoft.com/office/drawing/2014/main" id="{39A71171-90DC-4623-AF99-EB85CDEC382A}"/>
                </a:ext>
              </a:extLst>
            </p:cNvPr>
            <p:cNvGrpSpPr/>
            <p:nvPr/>
          </p:nvGrpSpPr>
          <p:grpSpPr>
            <a:xfrm>
              <a:off x="2707680" y="-56554"/>
              <a:ext cx="8145851" cy="6971108"/>
              <a:chOff x="2707680" y="-56554"/>
              <a:chExt cx="8145851" cy="6971108"/>
            </a:xfrm>
          </p:grpSpPr>
          <p:grpSp>
            <p:nvGrpSpPr>
              <p:cNvPr id="41" name="Grupa 40">
                <a:extLst>
                  <a:ext uri="{FF2B5EF4-FFF2-40B4-BE49-F238E27FC236}">
                    <a16:creationId xmlns:a16="http://schemas.microsoft.com/office/drawing/2014/main" id="{DD57EF31-6526-4913-A345-CB4E8FDB01DE}"/>
                  </a:ext>
                </a:extLst>
              </p:cNvPr>
              <p:cNvGrpSpPr/>
              <p:nvPr/>
            </p:nvGrpSpPr>
            <p:grpSpPr>
              <a:xfrm>
                <a:off x="2707680" y="-56554"/>
                <a:ext cx="8145851" cy="6971108"/>
                <a:chOff x="1316482" y="-2094305"/>
                <a:chExt cx="10214255" cy="9476230"/>
              </a:xfrm>
            </p:grpSpPr>
            <p:grpSp>
              <p:nvGrpSpPr>
                <p:cNvPr id="13" name="Grupa 12">
                  <a:extLst>
                    <a:ext uri="{FF2B5EF4-FFF2-40B4-BE49-F238E27FC236}">
                      <a16:creationId xmlns:a16="http://schemas.microsoft.com/office/drawing/2014/main" id="{9BAC10B3-EFCA-4F14-B7AF-05DFAB1B6F81}"/>
                    </a:ext>
                  </a:extLst>
                </p:cNvPr>
                <p:cNvGrpSpPr/>
                <p:nvPr/>
              </p:nvGrpSpPr>
              <p:grpSpPr>
                <a:xfrm>
                  <a:off x="1316482" y="-2094305"/>
                  <a:ext cx="10214255" cy="9476230"/>
                  <a:chOff x="3005799" y="-320195"/>
                  <a:chExt cx="7083800" cy="7264175"/>
                </a:xfrm>
              </p:grpSpPr>
              <p:pic>
                <p:nvPicPr>
                  <p:cNvPr id="4" name="Obraz 3">
                    <a:extLst>
                      <a:ext uri="{FF2B5EF4-FFF2-40B4-BE49-F238E27FC236}">
                        <a16:creationId xmlns:a16="http://schemas.microsoft.com/office/drawing/2014/main" id="{0F9CAE5C-6743-4742-A339-B9D2A5626EA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3005799" y="-320195"/>
                    <a:ext cx="7083800" cy="7264175"/>
                  </a:xfrm>
                  <a:prstGeom prst="rect">
                    <a:avLst/>
                  </a:prstGeom>
                </p:spPr>
              </p:pic>
              <p:sp>
                <p:nvSpPr>
                  <p:cNvPr id="14" name="pole tekstowe 13">
                    <a:extLst>
                      <a:ext uri="{FF2B5EF4-FFF2-40B4-BE49-F238E27FC236}">
                        <a16:creationId xmlns:a16="http://schemas.microsoft.com/office/drawing/2014/main" id="{B95BFD40-C047-40B8-A404-14205C541A2A}"/>
                      </a:ext>
                    </a:extLst>
                  </p:cNvPr>
                  <p:cNvSpPr txBox="1"/>
                  <p:nvPr/>
                </p:nvSpPr>
                <p:spPr>
                  <a:xfrm>
                    <a:off x="5698830" y="1699217"/>
                    <a:ext cx="671467" cy="369332"/>
                  </a:xfrm>
                  <a:prstGeom prst="rect">
                    <a:avLst/>
                  </a:prstGeom>
                  <a:solidFill>
                    <a:schemeClr val="bg1">
                      <a:alpha val="75000"/>
                    </a:schemeClr>
                  </a:solidFill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pl-PL" b="1" dirty="0"/>
                      <a:t>Piła</a:t>
                    </a:r>
                  </a:p>
                </p:txBody>
              </p:sp>
              <p:sp>
                <p:nvSpPr>
                  <p:cNvPr id="17" name="pole tekstowe 16">
                    <a:extLst>
                      <a:ext uri="{FF2B5EF4-FFF2-40B4-BE49-F238E27FC236}">
                        <a16:creationId xmlns:a16="http://schemas.microsoft.com/office/drawing/2014/main" id="{9D5504D9-ABE1-4400-93E3-E73B13F32A38}"/>
                      </a:ext>
                    </a:extLst>
                  </p:cNvPr>
                  <p:cNvSpPr txBox="1"/>
                  <p:nvPr/>
                </p:nvSpPr>
                <p:spPr>
                  <a:xfrm>
                    <a:off x="5818376" y="4969823"/>
                    <a:ext cx="1022756" cy="369332"/>
                  </a:xfrm>
                  <a:prstGeom prst="rect">
                    <a:avLst/>
                  </a:prstGeom>
                  <a:solidFill>
                    <a:schemeClr val="bg1">
                      <a:alpha val="75000"/>
                    </a:schemeClr>
                  </a:solidFill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pl-PL" b="1" dirty="0"/>
                      <a:t>Poznań</a:t>
                    </a:r>
                  </a:p>
                </p:txBody>
              </p:sp>
              <p:sp>
                <p:nvSpPr>
                  <p:cNvPr id="18" name="pole tekstowe 17">
                    <a:extLst>
                      <a:ext uri="{FF2B5EF4-FFF2-40B4-BE49-F238E27FC236}">
                        <a16:creationId xmlns:a16="http://schemas.microsoft.com/office/drawing/2014/main" id="{0FFF69CE-304F-4FF8-995C-853BA3241B6D}"/>
                      </a:ext>
                    </a:extLst>
                  </p:cNvPr>
                  <p:cNvSpPr txBox="1"/>
                  <p:nvPr/>
                </p:nvSpPr>
                <p:spPr>
                  <a:xfrm>
                    <a:off x="7970583" y="4453748"/>
                    <a:ext cx="1056043" cy="369332"/>
                  </a:xfrm>
                  <a:prstGeom prst="rect">
                    <a:avLst/>
                  </a:prstGeom>
                  <a:solidFill>
                    <a:schemeClr val="bg1">
                      <a:alpha val="75000"/>
                    </a:schemeClr>
                  </a:solidFill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pl-PL" b="1" dirty="0"/>
                      <a:t>Gniezno</a:t>
                    </a:r>
                  </a:p>
                </p:txBody>
              </p:sp>
            </p:grpSp>
            <p:sp>
              <p:nvSpPr>
                <p:cNvPr id="21" name="Schemat blokowy: łącznik 20">
                  <a:extLst>
                    <a:ext uri="{FF2B5EF4-FFF2-40B4-BE49-F238E27FC236}">
                      <a16:creationId xmlns:a16="http://schemas.microsoft.com/office/drawing/2014/main" id="{666A395A-55BE-4138-892A-88366818D343}"/>
                    </a:ext>
                  </a:extLst>
                </p:cNvPr>
                <p:cNvSpPr/>
                <p:nvPr/>
              </p:nvSpPr>
              <p:spPr>
                <a:xfrm>
                  <a:off x="6699482" y="3088451"/>
                  <a:ext cx="294468" cy="294467"/>
                </a:xfrm>
                <a:prstGeom prst="flowChartConnector">
                  <a:avLst/>
                </a:prstGeom>
                <a:solidFill>
                  <a:srgbClr val="C00000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" name="Schemat blokowy: łącznik 21">
                  <a:extLst>
                    <a:ext uri="{FF2B5EF4-FFF2-40B4-BE49-F238E27FC236}">
                      <a16:creationId xmlns:a16="http://schemas.microsoft.com/office/drawing/2014/main" id="{852ECA9B-AF04-4D4D-8B94-F4D51B6BD377}"/>
                    </a:ext>
                  </a:extLst>
                </p:cNvPr>
                <p:cNvSpPr/>
                <p:nvPr/>
              </p:nvSpPr>
              <p:spPr>
                <a:xfrm>
                  <a:off x="9703549" y="6237248"/>
                  <a:ext cx="294468" cy="294467"/>
                </a:xfrm>
                <a:prstGeom prst="flowChartConnector">
                  <a:avLst/>
                </a:prstGeom>
                <a:solidFill>
                  <a:srgbClr val="C00000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" name="Schemat blokowy: łącznik 22">
                  <a:extLst>
                    <a:ext uri="{FF2B5EF4-FFF2-40B4-BE49-F238E27FC236}">
                      <a16:creationId xmlns:a16="http://schemas.microsoft.com/office/drawing/2014/main" id="{BD5AC231-F3FE-4CB4-AD06-C97689D4B5BC}"/>
                    </a:ext>
                  </a:extLst>
                </p:cNvPr>
                <p:cNvSpPr/>
                <p:nvPr/>
              </p:nvSpPr>
              <p:spPr>
                <a:xfrm>
                  <a:off x="9012845" y="5730868"/>
                  <a:ext cx="294468" cy="294467"/>
                </a:xfrm>
                <a:prstGeom prst="flowChartConnector">
                  <a:avLst/>
                </a:prstGeom>
                <a:solidFill>
                  <a:srgbClr val="C00000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4" name="Schemat blokowy: łącznik 23">
                  <a:extLst>
                    <a:ext uri="{FF2B5EF4-FFF2-40B4-BE49-F238E27FC236}">
                      <a16:creationId xmlns:a16="http://schemas.microsoft.com/office/drawing/2014/main" id="{67AC00B6-BDF4-4D58-B7AC-0720D56074A0}"/>
                    </a:ext>
                  </a:extLst>
                </p:cNvPr>
                <p:cNvSpPr/>
                <p:nvPr/>
              </p:nvSpPr>
              <p:spPr>
                <a:xfrm>
                  <a:off x="7872300" y="0"/>
                  <a:ext cx="294468" cy="294467"/>
                </a:xfrm>
                <a:prstGeom prst="flowChartConnector">
                  <a:avLst/>
                </a:prstGeom>
                <a:solidFill>
                  <a:srgbClr val="C00000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5" name="Schemat blokowy: łącznik 24">
                  <a:extLst>
                    <a:ext uri="{FF2B5EF4-FFF2-40B4-BE49-F238E27FC236}">
                      <a16:creationId xmlns:a16="http://schemas.microsoft.com/office/drawing/2014/main" id="{AF145342-C751-48D8-9FB9-237DA9924374}"/>
                    </a:ext>
                  </a:extLst>
                </p:cNvPr>
                <p:cNvSpPr/>
                <p:nvPr/>
              </p:nvSpPr>
              <p:spPr>
                <a:xfrm>
                  <a:off x="1893378" y="3904560"/>
                  <a:ext cx="294468" cy="294467"/>
                </a:xfrm>
                <a:prstGeom prst="flowChartConnector">
                  <a:avLst/>
                </a:prstGeom>
                <a:solidFill>
                  <a:srgbClr val="C00000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" name="Schemat blokowy: łącznik 25">
                  <a:extLst>
                    <a:ext uri="{FF2B5EF4-FFF2-40B4-BE49-F238E27FC236}">
                      <a16:creationId xmlns:a16="http://schemas.microsoft.com/office/drawing/2014/main" id="{70D3BEAD-6BCE-49D6-B467-6593EA63B255}"/>
                    </a:ext>
                  </a:extLst>
                </p:cNvPr>
                <p:cNvSpPr/>
                <p:nvPr/>
              </p:nvSpPr>
              <p:spPr>
                <a:xfrm>
                  <a:off x="5268658" y="2716700"/>
                  <a:ext cx="294468" cy="294467"/>
                </a:xfrm>
                <a:prstGeom prst="flowChartConnector">
                  <a:avLst/>
                </a:prstGeom>
                <a:solidFill>
                  <a:srgbClr val="C00000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" name="Schemat blokowy: łącznik 26">
                  <a:extLst>
                    <a:ext uri="{FF2B5EF4-FFF2-40B4-BE49-F238E27FC236}">
                      <a16:creationId xmlns:a16="http://schemas.microsoft.com/office/drawing/2014/main" id="{B32439D2-141C-49C4-9992-81B50F1E7C46}"/>
                    </a:ext>
                  </a:extLst>
                </p:cNvPr>
                <p:cNvSpPr/>
                <p:nvPr/>
              </p:nvSpPr>
              <p:spPr>
                <a:xfrm>
                  <a:off x="4177931" y="1118978"/>
                  <a:ext cx="294468" cy="294467"/>
                </a:xfrm>
                <a:prstGeom prst="flowChartConnector">
                  <a:avLst/>
                </a:prstGeom>
                <a:solidFill>
                  <a:srgbClr val="C00000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" name="Schemat blokowy: łącznik 29">
                  <a:extLst>
                    <a:ext uri="{FF2B5EF4-FFF2-40B4-BE49-F238E27FC236}">
                      <a16:creationId xmlns:a16="http://schemas.microsoft.com/office/drawing/2014/main" id="{86580824-55EE-4827-8241-83ABAC6D9AE6}"/>
                    </a:ext>
                  </a:extLst>
                </p:cNvPr>
                <p:cNvSpPr/>
                <p:nvPr/>
              </p:nvSpPr>
              <p:spPr>
                <a:xfrm>
                  <a:off x="5121424" y="2565852"/>
                  <a:ext cx="294468" cy="294467"/>
                </a:xfrm>
                <a:prstGeom prst="flowChartConnector">
                  <a:avLst/>
                </a:prstGeom>
                <a:solidFill>
                  <a:srgbClr val="C00000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1" name="Schemat blokowy: łącznik 30">
                  <a:extLst>
                    <a:ext uri="{FF2B5EF4-FFF2-40B4-BE49-F238E27FC236}">
                      <a16:creationId xmlns:a16="http://schemas.microsoft.com/office/drawing/2014/main" id="{3631EB51-B0F7-421F-BBFD-2262FDC9083F}"/>
                    </a:ext>
                  </a:extLst>
                </p:cNvPr>
                <p:cNvSpPr/>
                <p:nvPr/>
              </p:nvSpPr>
              <p:spPr>
                <a:xfrm>
                  <a:off x="8328057" y="2699742"/>
                  <a:ext cx="294468" cy="294467"/>
                </a:xfrm>
                <a:prstGeom prst="flowChartConnector">
                  <a:avLst/>
                </a:prstGeom>
                <a:solidFill>
                  <a:srgbClr val="C00000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2" name="Schemat blokowy: łącznik 31">
                  <a:extLst>
                    <a:ext uri="{FF2B5EF4-FFF2-40B4-BE49-F238E27FC236}">
                      <a16:creationId xmlns:a16="http://schemas.microsoft.com/office/drawing/2014/main" id="{0E3A24FA-EE08-4D87-9ED7-E26938FCE7EF}"/>
                    </a:ext>
                  </a:extLst>
                </p:cNvPr>
                <p:cNvSpPr/>
                <p:nvPr/>
              </p:nvSpPr>
              <p:spPr>
                <a:xfrm>
                  <a:off x="4974210" y="1978055"/>
                  <a:ext cx="294468" cy="294467"/>
                </a:xfrm>
                <a:prstGeom prst="flowChartConnector">
                  <a:avLst/>
                </a:prstGeom>
                <a:solidFill>
                  <a:srgbClr val="C00000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" name="Schemat blokowy: łącznik 32">
                  <a:extLst>
                    <a:ext uri="{FF2B5EF4-FFF2-40B4-BE49-F238E27FC236}">
                      <a16:creationId xmlns:a16="http://schemas.microsoft.com/office/drawing/2014/main" id="{32291E5E-72EE-4CA2-9529-6080976077D1}"/>
                    </a:ext>
                  </a:extLst>
                </p:cNvPr>
                <p:cNvSpPr/>
                <p:nvPr/>
              </p:nvSpPr>
              <p:spPr>
                <a:xfrm>
                  <a:off x="5536476" y="3699600"/>
                  <a:ext cx="294468" cy="294467"/>
                </a:xfrm>
                <a:prstGeom prst="flowChartConnector">
                  <a:avLst/>
                </a:prstGeom>
                <a:solidFill>
                  <a:srgbClr val="C00000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" name="Schemat blokowy: łącznik 33">
                  <a:extLst>
                    <a:ext uri="{FF2B5EF4-FFF2-40B4-BE49-F238E27FC236}">
                      <a16:creationId xmlns:a16="http://schemas.microsoft.com/office/drawing/2014/main" id="{9067282C-1B14-4DFB-B41D-0BEBAF7F657B}"/>
                    </a:ext>
                  </a:extLst>
                </p:cNvPr>
                <p:cNvSpPr/>
                <p:nvPr/>
              </p:nvSpPr>
              <p:spPr>
                <a:xfrm>
                  <a:off x="5830944" y="414974"/>
                  <a:ext cx="294468" cy="294467"/>
                </a:xfrm>
                <a:prstGeom prst="flowChartConnector">
                  <a:avLst/>
                </a:prstGeom>
                <a:solidFill>
                  <a:srgbClr val="C00000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" name="Schemat blokowy: łącznik 34">
                  <a:extLst>
                    <a:ext uri="{FF2B5EF4-FFF2-40B4-BE49-F238E27FC236}">
                      <a16:creationId xmlns:a16="http://schemas.microsoft.com/office/drawing/2014/main" id="{7B8F081E-C026-4E9F-8536-34CF509655B9}"/>
                    </a:ext>
                  </a:extLst>
                </p:cNvPr>
                <p:cNvSpPr/>
                <p:nvPr/>
              </p:nvSpPr>
              <p:spPr>
                <a:xfrm>
                  <a:off x="4160231" y="4386359"/>
                  <a:ext cx="294468" cy="294467"/>
                </a:xfrm>
                <a:prstGeom prst="flowChartConnector">
                  <a:avLst/>
                </a:prstGeom>
                <a:solidFill>
                  <a:srgbClr val="C00000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" name="Schemat blokowy: łącznik 36">
                  <a:extLst>
                    <a:ext uri="{FF2B5EF4-FFF2-40B4-BE49-F238E27FC236}">
                      <a16:creationId xmlns:a16="http://schemas.microsoft.com/office/drawing/2014/main" id="{5FDF0E00-DE65-4B7B-AB0D-FBDE8A6369A7}"/>
                    </a:ext>
                  </a:extLst>
                </p:cNvPr>
                <p:cNvSpPr/>
                <p:nvPr/>
              </p:nvSpPr>
              <p:spPr>
                <a:xfrm>
                  <a:off x="7400895" y="245583"/>
                  <a:ext cx="294468" cy="294467"/>
                </a:xfrm>
                <a:prstGeom prst="flowChartConnector">
                  <a:avLst/>
                </a:prstGeom>
                <a:solidFill>
                  <a:srgbClr val="C00000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" name="Schemat blokowy: łącznik 37">
                  <a:extLst>
                    <a:ext uri="{FF2B5EF4-FFF2-40B4-BE49-F238E27FC236}">
                      <a16:creationId xmlns:a16="http://schemas.microsoft.com/office/drawing/2014/main" id="{CA3FA272-D1F5-4D57-8D58-50B6FF6D1A13}"/>
                    </a:ext>
                  </a:extLst>
                </p:cNvPr>
                <p:cNvSpPr/>
                <p:nvPr/>
              </p:nvSpPr>
              <p:spPr>
                <a:xfrm>
                  <a:off x="4998813" y="4249064"/>
                  <a:ext cx="294468" cy="294467"/>
                </a:xfrm>
                <a:prstGeom prst="flowChartConnector">
                  <a:avLst/>
                </a:prstGeom>
                <a:solidFill>
                  <a:srgbClr val="C00000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" name="Schemat blokowy: łącznik 38">
                  <a:extLst>
                    <a:ext uri="{FF2B5EF4-FFF2-40B4-BE49-F238E27FC236}">
                      <a16:creationId xmlns:a16="http://schemas.microsoft.com/office/drawing/2014/main" id="{01D280A2-2DDF-40DF-867A-2A373C5DCD97}"/>
                    </a:ext>
                  </a:extLst>
                </p:cNvPr>
                <p:cNvSpPr/>
                <p:nvPr/>
              </p:nvSpPr>
              <p:spPr>
                <a:xfrm>
                  <a:off x="6846716" y="3639406"/>
                  <a:ext cx="294468" cy="294467"/>
                </a:xfrm>
                <a:prstGeom prst="flowChartConnector">
                  <a:avLst/>
                </a:prstGeom>
                <a:solidFill>
                  <a:srgbClr val="C00000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pl-PL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28" name="Schemat blokowy: łącznik 27">
                <a:extLst>
                  <a:ext uri="{FF2B5EF4-FFF2-40B4-BE49-F238E27FC236}">
                    <a16:creationId xmlns:a16="http://schemas.microsoft.com/office/drawing/2014/main" id="{3E7FE41F-036F-493A-B8B1-A466B957EE66}"/>
                  </a:ext>
                </a:extLst>
              </p:cNvPr>
              <p:cNvSpPr/>
              <p:nvPr/>
            </p:nvSpPr>
            <p:spPr>
              <a:xfrm>
                <a:off x="5206318" y="3015532"/>
                <a:ext cx="234838" cy="216622"/>
              </a:xfrm>
              <a:prstGeom prst="flowChartConnector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Schemat blokowy: łącznik 28">
                <a:extLst>
                  <a:ext uri="{FF2B5EF4-FFF2-40B4-BE49-F238E27FC236}">
                    <a16:creationId xmlns:a16="http://schemas.microsoft.com/office/drawing/2014/main" id="{99049325-B43B-42CA-BB9F-C5BB3B48D6FB}"/>
                  </a:ext>
                </a:extLst>
              </p:cNvPr>
              <p:cNvSpPr/>
              <p:nvPr/>
            </p:nvSpPr>
            <p:spPr>
              <a:xfrm>
                <a:off x="4198046" y="2997826"/>
                <a:ext cx="234838" cy="216622"/>
              </a:xfrm>
              <a:prstGeom prst="flowChartConnector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Schemat blokowy: łącznik 39">
                <a:extLst>
                  <a:ext uri="{FF2B5EF4-FFF2-40B4-BE49-F238E27FC236}">
                    <a16:creationId xmlns:a16="http://schemas.microsoft.com/office/drawing/2014/main" id="{ADC030DA-A683-4360-BD2B-6D20A97D676B}"/>
                  </a:ext>
                </a:extLst>
              </p:cNvPr>
              <p:cNvSpPr/>
              <p:nvPr/>
            </p:nvSpPr>
            <p:spPr>
              <a:xfrm>
                <a:off x="5301097" y="3214448"/>
                <a:ext cx="234838" cy="216622"/>
              </a:xfrm>
              <a:prstGeom prst="flowChartConnector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2" name="Schemat blokowy: łącznik 41">
              <a:extLst>
                <a:ext uri="{FF2B5EF4-FFF2-40B4-BE49-F238E27FC236}">
                  <a16:creationId xmlns:a16="http://schemas.microsoft.com/office/drawing/2014/main" id="{718DD1E7-DE29-4E75-AA2D-D5F2311AF689}"/>
                </a:ext>
              </a:extLst>
            </p:cNvPr>
            <p:cNvSpPr/>
            <p:nvPr/>
          </p:nvSpPr>
          <p:spPr>
            <a:xfrm>
              <a:off x="5173304" y="2547170"/>
              <a:ext cx="234838" cy="216622"/>
            </a:xfrm>
            <a:prstGeom prst="flowChartConnector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>
                <a:solidFill>
                  <a:schemeClr val="tx1"/>
                </a:solidFill>
              </a:endParaRPr>
            </a:p>
          </p:txBody>
        </p:sp>
      </p:grpSp>
      <p:sp>
        <p:nvSpPr>
          <p:cNvPr id="36" name="Tytuł 1">
            <a:extLst>
              <a:ext uri="{FF2B5EF4-FFF2-40B4-BE49-F238E27FC236}">
                <a16:creationId xmlns:a16="http://schemas.microsoft.com/office/drawing/2014/main" id="{9D4DE6C3-DFBB-4C27-91AD-B3FF6A22E006}"/>
              </a:ext>
            </a:extLst>
          </p:cNvPr>
          <p:cNvSpPr txBox="1">
            <a:spLocks/>
          </p:cNvSpPr>
          <p:nvPr/>
        </p:nvSpPr>
        <p:spPr>
          <a:xfrm>
            <a:off x="838200" y="305763"/>
            <a:ext cx="10515600" cy="76930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small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  <a:t>Realizacja zadań na drogach wojewódzkich </a:t>
            </a:r>
            <a:b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  <a:t>Województwa Wielkopolskiego w 2021 r.</a:t>
            </a:r>
          </a:p>
        </p:txBody>
      </p:sp>
      <p:sp>
        <p:nvSpPr>
          <p:cNvPr id="7" name="Symbol zastępczy zawartości 2">
            <a:extLst>
              <a:ext uri="{FF2B5EF4-FFF2-40B4-BE49-F238E27FC236}">
                <a16:creationId xmlns:a16="http://schemas.microsoft.com/office/drawing/2014/main" id="{56D5A19C-1F48-4B0E-9B38-5380252A88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0623" y="1752400"/>
            <a:ext cx="3490103" cy="1160285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pl-PL" b="1" dirty="0">
                <a:latin typeface="Encode Sans Compressed" panose="02000000000000000000" pitchFamily="2" charset="-18"/>
              </a:rPr>
              <a:t>Poprawa bezpieczeństwa ruchu drogowego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578416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a 1">
            <a:extLst>
              <a:ext uri="{FF2B5EF4-FFF2-40B4-BE49-F238E27FC236}">
                <a16:creationId xmlns:a16="http://schemas.microsoft.com/office/drawing/2014/main" id="{4102BEF6-7BA1-4305-A64D-9E288436BA7B}"/>
              </a:ext>
            </a:extLst>
          </p:cNvPr>
          <p:cNvGrpSpPr/>
          <p:nvPr/>
        </p:nvGrpSpPr>
        <p:grpSpPr>
          <a:xfrm>
            <a:off x="1538914" y="-170770"/>
            <a:ext cx="9341121" cy="7028770"/>
            <a:chOff x="1538914" y="-170770"/>
            <a:chExt cx="9341121" cy="7028770"/>
          </a:xfrm>
        </p:grpSpPr>
        <p:grpSp>
          <p:nvGrpSpPr>
            <p:cNvPr id="4" name="Grupa 3">
              <a:extLst>
                <a:ext uri="{FF2B5EF4-FFF2-40B4-BE49-F238E27FC236}">
                  <a16:creationId xmlns:a16="http://schemas.microsoft.com/office/drawing/2014/main" id="{726F9547-D1F0-4AEB-BAD3-03ABA7911FD5}"/>
                </a:ext>
              </a:extLst>
            </p:cNvPr>
            <p:cNvGrpSpPr/>
            <p:nvPr/>
          </p:nvGrpSpPr>
          <p:grpSpPr>
            <a:xfrm>
              <a:off x="1538914" y="-170770"/>
              <a:ext cx="9341121" cy="7028770"/>
              <a:chOff x="1538914" y="-170770"/>
              <a:chExt cx="9341121" cy="7028770"/>
            </a:xfrm>
          </p:grpSpPr>
          <p:pic>
            <p:nvPicPr>
              <p:cNvPr id="8" name="Obraz 7">
                <a:extLst>
                  <a:ext uri="{FF2B5EF4-FFF2-40B4-BE49-F238E27FC236}">
                    <a16:creationId xmlns:a16="http://schemas.microsoft.com/office/drawing/2014/main" id="{7A0D2FDC-E5E7-4B68-9AE7-DC4CDBCB8D2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38914" y="-170770"/>
                <a:ext cx="9341121" cy="7028770"/>
              </a:xfrm>
              <a:prstGeom prst="rect">
                <a:avLst/>
              </a:prstGeom>
            </p:spPr>
          </p:pic>
          <p:sp>
            <p:nvSpPr>
              <p:cNvPr id="40" name="Schemat blokowy: łącznik 39">
                <a:extLst>
                  <a:ext uri="{FF2B5EF4-FFF2-40B4-BE49-F238E27FC236}">
                    <a16:creationId xmlns:a16="http://schemas.microsoft.com/office/drawing/2014/main" id="{F8B0386F-BA2A-4DB3-BF00-44E016E95763}"/>
                  </a:ext>
                </a:extLst>
              </p:cNvPr>
              <p:cNvSpPr/>
              <p:nvPr/>
            </p:nvSpPr>
            <p:spPr>
              <a:xfrm>
                <a:off x="8220498" y="3343615"/>
                <a:ext cx="234838" cy="216622"/>
              </a:xfrm>
              <a:prstGeom prst="flowChartConnector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solidFill>
                    <a:schemeClr val="tx1"/>
                  </a:solidFill>
                </a:endParaRPr>
              </a:p>
            </p:txBody>
          </p:sp>
          <p:sp>
            <p:nvSpPr>
              <p:cNvPr id="45" name="Schemat blokowy: łącznik 44">
                <a:extLst>
                  <a:ext uri="{FF2B5EF4-FFF2-40B4-BE49-F238E27FC236}">
                    <a16:creationId xmlns:a16="http://schemas.microsoft.com/office/drawing/2014/main" id="{89C4AEDE-A5C3-416B-8A4D-D19F83F6DE7A}"/>
                  </a:ext>
                </a:extLst>
              </p:cNvPr>
              <p:cNvSpPr/>
              <p:nvPr/>
            </p:nvSpPr>
            <p:spPr>
              <a:xfrm>
                <a:off x="8555827" y="1549536"/>
                <a:ext cx="234838" cy="216622"/>
              </a:xfrm>
              <a:prstGeom prst="flowChartConnector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Schemat blokowy: łącznik 45">
                <a:extLst>
                  <a:ext uri="{FF2B5EF4-FFF2-40B4-BE49-F238E27FC236}">
                    <a16:creationId xmlns:a16="http://schemas.microsoft.com/office/drawing/2014/main" id="{DC44286C-A66A-4838-92E5-53673CC46610}"/>
                  </a:ext>
                </a:extLst>
              </p:cNvPr>
              <p:cNvSpPr/>
              <p:nvPr/>
            </p:nvSpPr>
            <p:spPr>
              <a:xfrm>
                <a:off x="7513931" y="5068851"/>
                <a:ext cx="234838" cy="216622"/>
              </a:xfrm>
              <a:prstGeom prst="flowChartConnector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Schemat blokowy: łącznik 46">
                <a:extLst>
                  <a:ext uri="{FF2B5EF4-FFF2-40B4-BE49-F238E27FC236}">
                    <a16:creationId xmlns:a16="http://schemas.microsoft.com/office/drawing/2014/main" id="{3E539713-A239-4308-B4B1-C51F981CFE2E}"/>
                  </a:ext>
                </a:extLst>
              </p:cNvPr>
              <p:cNvSpPr/>
              <p:nvPr/>
            </p:nvSpPr>
            <p:spPr>
              <a:xfrm>
                <a:off x="8378316" y="3016887"/>
                <a:ext cx="234838" cy="216622"/>
              </a:xfrm>
              <a:prstGeom prst="flowChartConnector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solidFill>
                    <a:schemeClr val="tx1"/>
                  </a:solidFill>
                </a:endParaRPr>
              </a:p>
            </p:txBody>
          </p:sp>
          <p:sp>
            <p:nvSpPr>
              <p:cNvPr id="48" name="Schemat blokowy: łącznik 47">
                <a:extLst>
                  <a:ext uri="{FF2B5EF4-FFF2-40B4-BE49-F238E27FC236}">
                    <a16:creationId xmlns:a16="http://schemas.microsoft.com/office/drawing/2014/main" id="{FCCFEBAC-590B-4977-AFFD-E0817E0DFD0C}"/>
                  </a:ext>
                </a:extLst>
              </p:cNvPr>
              <p:cNvSpPr/>
              <p:nvPr/>
            </p:nvSpPr>
            <p:spPr>
              <a:xfrm>
                <a:off x="7834429" y="4542936"/>
                <a:ext cx="234838" cy="216622"/>
              </a:xfrm>
              <a:prstGeom prst="flowChartConnector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solidFill>
                    <a:schemeClr val="tx1"/>
                  </a:solidFill>
                </a:endParaRPr>
              </a:p>
            </p:txBody>
          </p:sp>
          <p:sp>
            <p:nvSpPr>
              <p:cNvPr id="49" name="Schemat blokowy: łącznik 48">
                <a:extLst>
                  <a:ext uri="{FF2B5EF4-FFF2-40B4-BE49-F238E27FC236}">
                    <a16:creationId xmlns:a16="http://schemas.microsoft.com/office/drawing/2014/main" id="{33810AA9-E2A4-43F7-9C7B-4F96DA7DE760}"/>
                  </a:ext>
                </a:extLst>
              </p:cNvPr>
              <p:cNvSpPr/>
              <p:nvPr/>
            </p:nvSpPr>
            <p:spPr>
              <a:xfrm>
                <a:off x="7834429" y="4339976"/>
                <a:ext cx="234838" cy="216622"/>
              </a:xfrm>
              <a:prstGeom prst="flowChartConnector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solidFill>
                    <a:schemeClr val="tx1"/>
                  </a:solidFill>
                </a:endParaRPr>
              </a:p>
            </p:txBody>
          </p:sp>
          <p:sp>
            <p:nvSpPr>
              <p:cNvPr id="50" name="Schemat blokowy: łącznik 49">
                <a:extLst>
                  <a:ext uri="{FF2B5EF4-FFF2-40B4-BE49-F238E27FC236}">
                    <a16:creationId xmlns:a16="http://schemas.microsoft.com/office/drawing/2014/main" id="{70F241C4-E685-4781-B3D2-D5358010D35A}"/>
                  </a:ext>
                </a:extLst>
              </p:cNvPr>
              <p:cNvSpPr/>
              <p:nvPr/>
            </p:nvSpPr>
            <p:spPr>
              <a:xfrm>
                <a:off x="8739925" y="1443288"/>
                <a:ext cx="234838" cy="216622"/>
              </a:xfrm>
              <a:prstGeom prst="flowChartConnector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solidFill>
                    <a:schemeClr val="tx1"/>
                  </a:solidFill>
                </a:endParaRPr>
              </a:p>
            </p:txBody>
          </p:sp>
          <p:sp>
            <p:nvSpPr>
              <p:cNvPr id="51" name="Schemat blokowy: łącznik 50">
                <a:extLst>
                  <a:ext uri="{FF2B5EF4-FFF2-40B4-BE49-F238E27FC236}">
                    <a16:creationId xmlns:a16="http://schemas.microsoft.com/office/drawing/2014/main" id="{028AF839-4970-465A-B417-1178A9E1F840}"/>
                  </a:ext>
                </a:extLst>
              </p:cNvPr>
              <p:cNvSpPr/>
              <p:nvPr/>
            </p:nvSpPr>
            <p:spPr>
              <a:xfrm>
                <a:off x="8372898" y="3496015"/>
                <a:ext cx="234838" cy="216622"/>
              </a:xfrm>
              <a:prstGeom prst="flowChartConnector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solidFill>
                    <a:schemeClr val="tx1"/>
                  </a:solidFill>
                </a:endParaRPr>
              </a:p>
            </p:txBody>
          </p:sp>
          <p:sp>
            <p:nvSpPr>
              <p:cNvPr id="52" name="Schemat blokowy: łącznik 51">
                <a:extLst>
                  <a:ext uri="{FF2B5EF4-FFF2-40B4-BE49-F238E27FC236}">
                    <a16:creationId xmlns:a16="http://schemas.microsoft.com/office/drawing/2014/main" id="{EC09C53F-5CF0-4C66-BA98-8A586D0F2033}"/>
                  </a:ext>
                </a:extLst>
              </p:cNvPr>
              <p:cNvSpPr/>
              <p:nvPr/>
            </p:nvSpPr>
            <p:spPr>
              <a:xfrm>
                <a:off x="7920081" y="858444"/>
                <a:ext cx="234838" cy="216622"/>
              </a:xfrm>
              <a:prstGeom prst="flowChartConnector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solidFill>
                    <a:schemeClr val="tx1"/>
                  </a:solidFill>
                </a:endParaRPr>
              </a:p>
            </p:txBody>
          </p:sp>
          <p:sp>
            <p:nvSpPr>
              <p:cNvPr id="53" name="Schemat blokowy: łącznik 52">
                <a:extLst>
                  <a:ext uri="{FF2B5EF4-FFF2-40B4-BE49-F238E27FC236}">
                    <a16:creationId xmlns:a16="http://schemas.microsoft.com/office/drawing/2014/main" id="{AE9B8266-68C0-4E40-A5BF-FACAF256A8AA}"/>
                  </a:ext>
                </a:extLst>
              </p:cNvPr>
              <p:cNvSpPr/>
              <p:nvPr/>
            </p:nvSpPr>
            <p:spPr>
              <a:xfrm>
                <a:off x="7186828" y="2306427"/>
                <a:ext cx="234838" cy="216622"/>
              </a:xfrm>
              <a:prstGeom prst="flowChartConnector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solidFill>
                    <a:schemeClr val="tx1"/>
                  </a:solidFill>
                </a:endParaRPr>
              </a:p>
            </p:txBody>
          </p:sp>
          <p:sp>
            <p:nvSpPr>
              <p:cNvPr id="54" name="Schemat blokowy: łącznik 53">
                <a:extLst>
                  <a:ext uri="{FF2B5EF4-FFF2-40B4-BE49-F238E27FC236}">
                    <a16:creationId xmlns:a16="http://schemas.microsoft.com/office/drawing/2014/main" id="{49F30B3C-5786-4F0E-9F77-CFBC242D7287}"/>
                  </a:ext>
                </a:extLst>
              </p:cNvPr>
              <p:cNvSpPr/>
              <p:nvPr/>
            </p:nvSpPr>
            <p:spPr>
              <a:xfrm>
                <a:off x="3886216" y="2132985"/>
                <a:ext cx="234838" cy="216622"/>
              </a:xfrm>
              <a:prstGeom prst="flowChartConnector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55" name="Schemat blokowy: łącznik 54">
                <a:extLst>
                  <a:ext uri="{FF2B5EF4-FFF2-40B4-BE49-F238E27FC236}">
                    <a16:creationId xmlns:a16="http://schemas.microsoft.com/office/drawing/2014/main" id="{78F4E39E-5468-468B-9B4A-5BDA2D6A40D3}"/>
                  </a:ext>
                </a:extLst>
              </p:cNvPr>
              <p:cNvSpPr/>
              <p:nvPr/>
            </p:nvSpPr>
            <p:spPr>
              <a:xfrm>
                <a:off x="3886216" y="1840008"/>
                <a:ext cx="234838" cy="216622"/>
              </a:xfrm>
              <a:prstGeom prst="flowChartConnector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solidFill>
                    <a:schemeClr val="tx1"/>
                  </a:solidFill>
                </a:endParaRPr>
              </a:p>
            </p:txBody>
          </p:sp>
          <p:sp>
            <p:nvSpPr>
              <p:cNvPr id="56" name="Schemat blokowy: łącznik 55">
                <a:extLst>
                  <a:ext uri="{FF2B5EF4-FFF2-40B4-BE49-F238E27FC236}">
                    <a16:creationId xmlns:a16="http://schemas.microsoft.com/office/drawing/2014/main" id="{4CD64786-A510-44C7-BB08-324CB6FFB8D6}"/>
                  </a:ext>
                </a:extLst>
              </p:cNvPr>
              <p:cNvSpPr/>
              <p:nvPr/>
            </p:nvSpPr>
            <p:spPr>
              <a:xfrm>
                <a:off x="9625882" y="1132604"/>
                <a:ext cx="234838" cy="216622"/>
              </a:xfrm>
              <a:prstGeom prst="flowChartConnector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solidFill>
                    <a:schemeClr val="tx1"/>
                  </a:solidFill>
                </a:endParaRPr>
              </a:p>
            </p:txBody>
          </p:sp>
          <p:sp>
            <p:nvSpPr>
              <p:cNvPr id="57" name="Schemat blokowy: łącznik 56">
                <a:extLst>
                  <a:ext uri="{FF2B5EF4-FFF2-40B4-BE49-F238E27FC236}">
                    <a16:creationId xmlns:a16="http://schemas.microsoft.com/office/drawing/2014/main" id="{3533AD26-39D4-440C-A092-6F43D1D5C310}"/>
                  </a:ext>
                </a:extLst>
              </p:cNvPr>
              <p:cNvSpPr/>
              <p:nvPr/>
            </p:nvSpPr>
            <p:spPr>
              <a:xfrm>
                <a:off x="9862764" y="1024293"/>
                <a:ext cx="234838" cy="216622"/>
              </a:xfrm>
              <a:prstGeom prst="flowChartConnector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solidFill>
                    <a:schemeClr val="tx1"/>
                  </a:solidFill>
                </a:endParaRPr>
              </a:p>
            </p:txBody>
          </p:sp>
          <p:sp>
            <p:nvSpPr>
              <p:cNvPr id="58" name="Schemat blokowy: łącznik 57">
                <a:extLst>
                  <a:ext uri="{FF2B5EF4-FFF2-40B4-BE49-F238E27FC236}">
                    <a16:creationId xmlns:a16="http://schemas.microsoft.com/office/drawing/2014/main" id="{3A78A7DD-20B0-473F-908F-95696BD89FAB}"/>
                  </a:ext>
                </a:extLst>
              </p:cNvPr>
              <p:cNvSpPr/>
              <p:nvPr/>
            </p:nvSpPr>
            <p:spPr>
              <a:xfrm>
                <a:off x="6959065" y="2306427"/>
                <a:ext cx="234838" cy="216622"/>
              </a:xfrm>
              <a:prstGeom prst="flowChartConnector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solidFill>
                    <a:schemeClr val="tx1"/>
                  </a:solidFill>
                </a:endParaRPr>
              </a:p>
            </p:txBody>
          </p:sp>
          <p:sp>
            <p:nvSpPr>
              <p:cNvPr id="60" name="Schemat blokowy: łącznik 59">
                <a:extLst>
                  <a:ext uri="{FF2B5EF4-FFF2-40B4-BE49-F238E27FC236}">
                    <a16:creationId xmlns:a16="http://schemas.microsoft.com/office/drawing/2014/main" id="{E729DD86-3FBC-4909-B125-D5A5AB77D94E}"/>
                  </a:ext>
                </a:extLst>
              </p:cNvPr>
              <p:cNvSpPr/>
              <p:nvPr/>
            </p:nvSpPr>
            <p:spPr>
              <a:xfrm>
                <a:off x="2893124" y="1365813"/>
                <a:ext cx="234838" cy="216622"/>
              </a:xfrm>
              <a:prstGeom prst="flowChartConnector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pole tekstowe 41">
                <a:extLst>
                  <a:ext uri="{FF2B5EF4-FFF2-40B4-BE49-F238E27FC236}">
                    <a16:creationId xmlns:a16="http://schemas.microsoft.com/office/drawing/2014/main" id="{C0808132-8E68-49A9-BDCC-902A1ABB63B3}"/>
                  </a:ext>
                </a:extLst>
              </p:cNvPr>
              <p:cNvSpPr txBox="1"/>
              <p:nvPr/>
            </p:nvSpPr>
            <p:spPr>
              <a:xfrm>
                <a:off x="8069267" y="1258622"/>
                <a:ext cx="772138" cy="369332"/>
              </a:xfrm>
              <a:prstGeom prst="rect">
                <a:avLst/>
              </a:prstGeom>
              <a:solidFill>
                <a:schemeClr val="bg1">
                  <a:alpha val="75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pl-PL" b="1" dirty="0"/>
                  <a:t>Konin</a:t>
                </a:r>
              </a:p>
            </p:txBody>
          </p:sp>
          <p:sp>
            <p:nvSpPr>
              <p:cNvPr id="43" name="pole tekstowe 42">
                <a:extLst>
                  <a:ext uri="{FF2B5EF4-FFF2-40B4-BE49-F238E27FC236}">
                    <a16:creationId xmlns:a16="http://schemas.microsoft.com/office/drawing/2014/main" id="{C8CD9845-9EE4-47A1-9E62-85364184A6AA}"/>
                  </a:ext>
                </a:extLst>
              </p:cNvPr>
              <p:cNvSpPr txBox="1"/>
              <p:nvPr/>
            </p:nvSpPr>
            <p:spPr>
              <a:xfrm>
                <a:off x="7534012" y="3560237"/>
                <a:ext cx="772138" cy="369332"/>
              </a:xfrm>
              <a:prstGeom prst="rect">
                <a:avLst/>
              </a:prstGeom>
              <a:solidFill>
                <a:schemeClr val="bg1">
                  <a:alpha val="75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pl-PL" b="1" dirty="0"/>
                  <a:t>Kalisz</a:t>
                </a:r>
              </a:p>
            </p:txBody>
          </p:sp>
          <p:sp>
            <p:nvSpPr>
              <p:cNvPr id="44" name="pole tekstowe 43">
                <a:extLst>
                  <a:ext uri="{FF2B5EF4-FFF2-40B4-BE49-F238E27FC236}">
                    <a16:creationId xmlns:a16="http://schemas.microsoft.com/office/drawing/2014/main" id="{C0E569DA-217E-4A6E-A90A-68FF6CEC1526}"/>
                  </a:ext>
                </a:extLst>
              </p:cNvPr>
              <p:cNvSpPr txBox="1"/>
              <p:nvPr/>
            </p:nvSpPr>
            <p:spPr>
              <a:xfrm>
                <a:off x="4359981" y="1948319"/>
                <a:ext cx="772138" cy="369332"/>
              </a:xfrm>
              <a:prstGeom prst="rect">
                <a:avLst/>
              </a:prstGeom>
              <a:solidFill>
                <a:schemeClr val="bg1">
                  <a:alpha val="75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pl-PL" b="1" dirty="0"/>
                  <a:t>Śrem</a:t>
                </a:r>
              </a:p>
            </p:txBody>
          </p:sp>
        </p:grpSp>
        <p:sp>
          <p:nvSpPr>
            <p:cNvPr id="27" name="Schemat blokowy: łącznik 26">
              <a:extLst>
                <a:ext uri="{FF2B5EF4-FFF2-40B4-BE49-F238E27FC236}">
                  <a16:creationId xmlns:a16="http://schemas.microsoft.com/office/drawing/2014/main" id="{B8C5E237-9F7F-4F8A-9A57-909B54EF9F47}"/>
                </a:ext>
              </a:extLst>
            </p:cNvPr>
            <p:cNvSpPr/>
            <p:nvPr/>
          </p:nvSpPr>
          <p:spPr>
            <a:xfrm>
              <a:off x="6838109" y="2375562"/>
              <a:ext cx="234838" cy="216622"/>
            </a:xfrm>
            <a:prstGeom prst="flowChartConnector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solidFill>
                  <a:schemeClr val="tx1"/>
                </a:solidFill>
              </a:endParaRPr>
            </a:p>
          </p:txBody>
        </p:sp>
        <p:sp>
          <p:nvSpPr>
            <p:cNvPr id="28" name="Schemat blokowy: łącznik 27">
              <a:extLst>
                <a:ext uri="{FF2B5EF4-FFF2-40B4-BE49-F238E27FC236}">
                  <a16:creationId xmlns:a16="http://schemas.microsoft.com/office/drawing/2014/main" id="{98B6554B-30EC-4DE4-BA1A-95D063973FE3}"/>
                </a:ext>
              </a:extLst>
            </p:cNvPr>
            <p:cNvSpPr/>
            <p:nvPr/>
          </p:nvSpPr>
          <p:spPr>
            <a:xfrm>
              <a:off x="7497603" y="2999208"/>
              <a:ext cx="234838" cy="216622"/>
            </a:xfrm>
            <a:prstGeom prst="flowChartConnector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solidFill>
                  <a:schemeClr val="tx1"/>
                </a:solidFill>
              </a:endParaRPr>
            </a:p>
          </p:txBody>
        </p:sp>
        <p:sp>
          <p:nvSpPr>
            <p:cNvPr id="29" name="Schemat blokowy: łącznik 28">
              <a:extLst>
                <a:ext uri="{FF2B5EF4-FFF2-40B4-BE49-F238E27FC236}">
                  <a16:creationId xmlns:a16="http://schemas.microsoft.com/office/drawing/2014/main" id="{5F46F4A7-AB81-4C26-A31B-72FD9A8C9F42}"/>
                </a:ext>
              </a:extLst>
            </p:cNvPr>
            <p:cNvSpPr/>
            <p:nvPr/>
          </p:nvSpPr>
          <p:spPr>
            <a:xfrm>
              <a:off x="2377614" y="1024293"/>
              <a:ext cx="234838" cy="216622"/>
            </a:xfrm>
            <a:prstGeom prst="flowChartConnector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solidFill>
                  <a:schemeClr val="tx1"/>
                </a:solidFill>
              </a:endParaRPr>
            </a:p>
          </p:txBody>
        </p:sp>
        <p:sp>
          <p:nvSpPr>
            <p:cNvPr id="30" name="Schemat blokowy: łącznik 29">
              <a:extLst>
                <a:ext uri="{FF2B5EF4-FFF2-40B4-BE49-F238E27FC236}">
                  <a16:creationId xmlns:a16="http://schemas.microsoft.com/office/drawing/2014/main" id="{1687C8D8-342C-4BC2-98CA-F6AF152C5800}"/>
                </a:ext>
              </a:extLst>
            </p:cNvPr>
            <p:cNvSpPr/>
            <p:nvPr/>
          </p:nvSpPr>
          <p:spPr>
            <a:xfrm>
              <a:off x="9033431" y="2337476"/>
              <a:ext cx="234838" cy="216622"/>
            </a:xfrm>
            <a:prstGeom prst="flowChartConnector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solidFill>
                  <a:schemeClr val="tx1"/>
                </a:solidFill>
              </a:endParaRPr>
            </a:p>
          </p:txBody>
        </p:sp>
        <p:sp>
          <p:nvSpPr>
            <p:cNvPr id="31" name="Schemat blokowy: łącznik 30">
              <a:extLst>
                <a:ext uri="{FF2B5EF4-FFF2-40B4-BE49-F238E27FC236}">
                  <a16:creationId xmlns:a16="http://schemas.microsoft.com/office/drawing/2014/main" id="{0A850073-3734-4B8F-8658-1297E33E5683}"/>
                </a:ext>
              </a:extLst>
            </p:cNvPr>
            <p:cNvSpPr/>
            <p:nvPr/>
          </p:nvSpPr>
          <p:spPr>
            <a:xfrm>
              <a:off x="6720690" y="4619669"/>
              <a:ext cx="234838" cy="216622"/>
            </a:xfrm>
            <a:prstGeom prst="flowChartConnector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solidFill>
                  <a:schemeClr val="tx1"/>
                </a:solidFill>
              </a:endParaRPr>
            </a:p>
          </p:txBody>
        </p:sp>
        <p:sp>
          <p:nvSpPr>
            <p:cNvPr id="32" name="Schemat blokowy: łącznik 31">
              <a:extLst>
                <a:ext uri="{FF2B5EF4-FFF2-40B4-BE49-F238E27FC236}">
                  <a16:creationId xmlns:a16="http://schemas.microsoft.com/office/drawing/2014/main" id="{2BC0FE6F-F784-477F-80F0-3DE9650FCDB5}"/>
                </a:ext>
              </a:extLst>
            </p:cNvPr>
            <p:cNvSpPr/>
            <p:nvPr/>
          </p:nvSpPr>
          <p:spPr>
            <a:xfrm>
              <a:off x="8372898" y="2198116"/>
              <a:ext cx="234838" cy="216622"/>
            </a:xfrm>
            <a:prstGeom prst="flowChartConnector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solidFill>
                  <a:schemeClr val="tx1"/>
                </a:solidFill>
              </a:endParaRPr>
            </a:p>
          </p:txBody>
        </p:sp>
        <p:sp>
          <p:nvSpPr>
            <p:cNvPr id="33" name="Schemat blokowy: łącznik 32">
              <a:extLst>
                <a:ext uri="{FF2B5EF4-FFF2-40B4-BE49-F238E27FC236}">
                  <a16:creationId xmlns:a16="http://schemas.microsoft.com/office/drawing/2014/main" id="{5D866C29-C68D-4693-8EF7-8FC98FDEDC03}"/>
                </a:ext>
              </a:extLst>
            </p:cNvPr>
            <p:cNvSpPr/>
            <p:nvPr/>
          </p:nvSpPr>
          <p:spPr>
            <a:xfrm>
              <a:off x="7775055" y="4863495"/>
              <a:ext cx="234838" cy="216622"/>
            </a:xfrm>
            <a:prstGeom prst="flowChartConnector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solidFill>
                  <a:schemeClr val="tx1"/>
                </a:solidFill>
              </a:endParaRPr>
            </a:p>
          </p:txBody>
        </p:sp>
        <p:sp>
          <p:nvSpPr>
            <p:cNvPr id="34" name="Schemat blokowy: łącznik 33">
              <a:extLst>
                <a:ext uri="{FF2B5EF4-FFF2-40B4-BE49-F238E27FC236}">
                  <a16:creationId xmlns:a16="http://schemas.microsoft.com/office/drawing/2014/main" id="{ECA1EFA2-6582-4401-95D3-2157E33BC6EF}"/>
                </a:ext>
              </a:extLst>
            </p:cNvPr>
            <p:cNvSpPr/>
            <p:nvPr/>
          </p:nvSpPr>
          <p:spPr>
            <a:xfrm>
              <a:off x="4725289" y="3387704"/>
              <a:ext cx="234838" cy="216622"/>
            </a:xfrm>
            <a:prstGeom prst="flowChartConnector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>
                <a:solidFill>
                  <a:schemeClr val="tx1"/>
                </a:solidFill>
              </a:endParaRPr>
            </a:p>
          </p:txBody>
        </p:sp>
      </p:grpSp>
      <p:sp>
        <p:nvSpPr>
          <p:cNvPr id="35" name="Tytuł 1">
            <a:extLst>
              <a:ext uri="{FF2B5EF4-FFF2-40B4-BE49-F238E27FC236}">
                <a16:creationId xmlns:a16="http://schemas.microsoft.com/office/drawing/2014/main" id="{B3708385-A72E-4CD1-A786-447EC8A3BD32}"/>
              </a:ext>
            </a:extLst>
          </p:cNvPr>
          <p:cNvSpPr txBox="1">
            <a:spLocks/>
          </p:cNvSpPr>
          <p:nvPr/>
        </p:nvSpPr>
        <p:spPr>
          <a:xfrm>
            <a:off x="838200" y="305763"/>
            <a:ext cx="10515600" cy="76930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small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  <a:t>Realizacja zadań na drogach wojewódzkich </a:t>
            </a:r>
            <a:b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  <a:t>Województwa Wielkopolskiego w 2021 r.</a:t>
            </a:r>
          </a:p>
        </p:txBody>
      </p:sp>
      <p:sp>
        <p:nvSpPr>
          <p:cNvPr id="7" name="Symbol zastępczy zawartości 2">
            <a:extLst>
              <a:ext uri="{FF2B5EF4-FFF2-40B4-BE49-F238E27FC236}">
                <a16:creationId xmlns:a16="http://schemas.microsoft.com/office/drawing/2014/main" id="{56D5A19C-1F48-4B0E-9B38-5380252A88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45575" y="5391952"/>
            <a:ext cx="3490103" cy="1160285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pl-PL" b="1" dirty="0">
                <a:latin typeface="Encode Sans Compressed" panose="02000000000000000000" pitchFamily="2" charset="-18"/>
              </a:rPr>
              <a:t>Poprawa bezpieczeństwa ruchu drogowego</a:t>
            </a:r>
            <a:endParaRPr lang="pl-PL" dirty="0"/>
          </a:p>
        </p:txBody>
      </p:sp>
      <p:pic>
        <p:nvPicPr>
          <p:cNvPr id="10" name="Obraz 9">
            <a:extLst>
              <a:ext uri="{FF2B5EF4-FFF2-40B4-BE49-F238E27FC236}">
                <a16:creationId xmlns:a16="http://schemas.microsoft.com/office/drawing/2014/main" id="{801D6549-1EAD-49C8-B0BA-982474BE9F6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271" y="4033130"/>
            <a:ext cx="1921527" cy="2717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010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>
            <a:extLst>
              <a:ext uri="{FF2B5EF4-FFF2-40B4-BE49-F238E27FC236}">
                <a16:creationId xmlns:a16="http://schemas.microsoft.com/office/drawing/2014/main" id="{70993DAB-D289-4D54-95F6-01BC9A06D9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6943" y="1396857"/>
            <a:ext cx="3650973" cy="2738230"/>
          </a:xfrm>
          <a:prstGeom prst="rect">
            <a:avLst/>
          </a:prstGeom>
        </p:spPr>
      </p:pic>
      <p:sp>
        <p:nvSpPr>
          <p:cNvPr id="7" name="Symbol zastępczy zawartości 2">
            <a:extLst>
              <a:ext uri="{FF2B5EF4-FFF2-40B4-BE49-F238E27FC236}">
                <a16:creationId xmlns:a16="http://schemas.microsoft.com/office/drawing/2014/main" id="{56D5A19C-1F48-4B0E-9B38-5380252A88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138" y="1841250"/>
            <a:ext cx="12019722" cy="1180617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pl-PL" sz="5700" b="1" dirty="0">
                <a:latin typeface="Encode Sans Compressed" panose="02000000000000000000" pitchFamily="2" charset="-18"/>
              </a:rPr>
              <a:t>Budowa ścieżek rowerowych </a:t>
            </a:r>
          </a:p>
          <a:p>
            <a:pPr marL="0" indent="0" algn="ctr">
              <a:buNone/>
            </a:pPr>
            <a:r>
              <a:rPr lang="pl-PL" sz="5700" b="1" dirty="0">
                <a:latin typeface="Encode Sans Compressed" panose="02000000000000000000" pitchFamily="2" charset="-18"/>
              </a:rPr>
              <a:t>wzdłuż dróg wojewódzkich</a:t>
            </a:r>
          </a:p>
          <a:p>
            <a:pPr algn="ctr"/>
            <a:endParaRPr lang="pl-PL" sz="3200" dirty="0"/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26B223BA-1507-4211-9247-2CA3BC65627B}"/>
              </a:ext>
            </a:extLst>
          </p:cNvPr>
          <p:cNvSpPr txBox="1"/>
          <p:nvPr/>
        </p:nvSpPr>
        <p:spPr>
          <a:xfrm>
            <a:off x="304801" y="3248056"/>
            <a:ext cx="1154264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32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2</a:t>
            </a:r>
            <a:r>
              <a:rPr lang="pl-PL" sz="3200" dirty="0">
                <a:latin typeface="Encode Sans Compressed" panose="02000000000000000000" pitchFamily="2" charset="-18"/>
              </a:rPr>
              <a:t> zadania</a:t>
            </a:r>
          </a:p>
          <a:p>
            <a:pPr algn="ctr"/>
            <a:r>
              <a:rPr lang="pl-PL" sz="3200" dirty="0">
                <a:latin typeface="Encode Sans Compressed" panose="02000000000000000000" pitchFamily="2" charset="-18"/>
              </a:rPr>
              <a:t>DW 305 Nowy Tomyśl – Boruja Kościelna – etap I</a:t>
            </a:r>
          </a:p>
          <a:p>
            <a:pPr algn="ctr"/>
            <a:r>
              <a:rPr lang="pl-PL" sz="3200" dirty="0">
                <a:latin typeface="Encode Sans Compressed" panose="02000000000000000000" pitchFamily="2" charset="-18"/>
              </a:rPr>
              <a:t>DW 434 Poraj - Krajewice</a:t>
            </a:r>
          </a:p>
          <a:p>
            <a:pPr algn="ctr"/>
            <a:r>
              <a:rPr lang="pl-PL" sz="3200" dirty="0">
                <a:latin typeface="Encode Sans Compressed" panose="02000000000000000000" pitchFamily="2" charset="-18"/>
              </a:rPr>
              <a:t>Długość: </a:t>
            </a:r>
            <a:r>
              <a:rPr lang="pl-PL" sz="32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2,5 km</a:t>
            </a:r>
          </a:p>
          <a:p>
            <a:pPr algn="ctr"/>
            <a:r>
              <a:rPr lang="pl-PL" sz="3200" dirty="0">
                <a:latin typeface="Encode Sans Compressed" panose="02000000000000000000" pitchFamily="2" charset="-18"/>
              </a:rPr>
              <a:t>Łączna wartość: </a:t>
            </a:r>
            <a:r>
              <a:rPr lang="pl-PL" sz="32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2,8 mln zł</a:t>
            </a:r>
            <a:r>
              <a:rPr lang="pl-PL" sz="3200" dirty="0">
                <a:latin typeface="Encode Sans Compressed" panose="02000000000000000000" pitchFamily="2" charset="-18"/>
              </a:rPr>
              <a:t>,</a:t>
            </a:r>
          </a:p>
          <a:p>
            <a:pPr algn="ctr"/>
            <a:r>
              <a:rPr lang="pl-PL" sz="3200" dirty="0">
                <a:latin typeface="Encode Sans Compressed" panose="02000000000000000000" pitchFamily="2" charset="-18"/>
              </a:rPr>
              <a:t>w tym dofinansowanie jednostek samorządu terytorialnego: </a:t>
            </a:r>
            <a:r>
              <a:rPr lang="pl-PL" sz="32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1,4 mln zł</a:t>
            </a:r>
          </a:p>
        </p:txBody>
      </p:sp>
      <p:sp>
        <p:nvSpPr>
          <p:cNvPr id="9" name="Tytuł 1">
            <a:extLst>
              <a:ext uri="{FF2B5EF4-FFF2-40B4-BE49-F238E27FC236}">
                <a16:creationId xmlns:a16="http://schemas.microsoft.com/office/drawing/2014/main" id="{812EED49-1D5B-4DF5-9CE2-46CD70B1A443}"/>
              </a:ext>
            </a:extLst>
          </p:cNvPr>
          <p:cNvSpPr txBox="1">
            <a:spLocks/>
          </p:cNvSpPr>
          <p:nvPr/>
        </p:nvSpPr>
        <p:spPr>
          <a:xfrm>
            <a:off x="838200" y="305763"/>
            <a:ext cx="10515600" cy="76930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small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  <a:t>Realizacja zadań na drogach wojewódzkich </a:t>
            </a:r>
            <a:b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  <a:t>Województwa Wielkopolskiego w 2021 r.</a:t>
            </a:r>
          </a:p>
        </p:txBody>
      </p:sp>
    </p:spTree>
    <p:extLst>
      <p:ext uri="{BB962C8B-B14F-4D97-AF65-F5344CB8AC3E}">
        <p14:creationId xmlns:p14="http://schemas.microsoft.com/office/powerpoint/2010/main" val="612700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  <a:t>Plany na drogach wojewódzkich </a:t>
            </a:r>
            <a:b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  <a:t>Województwa Wielkopolskiego na 2022 r.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838200" y="1306287"/>
            <a:ext cx="10515600" cy="740227"/>
          </a:xfrm>
        </p:spPr>
        <p:txBody>
          <a:bodyPr/>
          <a:lstStyle/>
          <a:p>
            <a:pPr marL="0" indent="0" algn="ctr">
              <a:buNone/>
            </a:pPr>
            <a:r>
              <a:rPr lang="pl-PL" b="1" dirty="0">
                <a:solidFill>
                  <a:srgbClr val="00B050"/>
                </a:solidFill>
                <a:latin typeface="Encode Sans Compressed" panose="02000000000000000000" pitchFamily="2" charset="-18"/>
              </a:rPr>
              <a:t>Plan finansowy </a:t>
            </a:r>
            <a:r>
              <a:rPr lang="pl-PL" b="1" dirty="0">
                <a:latin typeface="Encode Sans Compressed" panose="02000000000000000000" pitchFamily="2" charset="-18"/>
              </a:rPr>
              <a:t>WZDW w Poznaniu na rok 2022 </a:t>
            </a:r>
          </a:p>
        </p:txBody>
      </p:sp>
      <p:graphicFrame>
        <p:nvGraphicFramePr>
          <p:cNvPr id="4" name="Wykres 3"/>
          <p:cNvGraphicFramePr/>
          <p:nvPr>
            <p:extLst>
              <p:ext uri="{D42A27DB-BD31-4B8C-83A1-F6EECF244321}">
                <p14:modId xmlns:p14="http://schemas.microsoft.com/office/powerpoint/2010/main" val="65342779"/>
              </p:ext>
            </p:extLst>
          </p:nvPr>
        </p:nvGraphicFramePr>
        <p:xfrm>
          <a:off x="1786027" y="1496525"/>
          <a:ext cx="9307901" cy="50428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61997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Graphic spid="4" grpId="0">
        <p:bldAsOne/>
      </p:bldGraphic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838200" y="1306287"/>
            <a:ext cx="10515600" cy="511083"/>
          </a:xfrm>
        </p:spPr>
        <p:txBody>
          <a:bodyPr/>
          <a:lstStyle/>
          <a:p>
            <a:pPr marL="0" indent="0" algn="ctr">
              <a:buNone/>
            </a:pPr>
            <a:r>
              <a:rPr lang="pl-PL" b="1" dirty="0">
                <a:solidFill>
                  <a:srgbClr val="00B050"/>
                </a:solidFill>
                <a:latin typeface="Encode Sans Compressed" panose="02000000000000000000" pitchFamily="2" charset="-18"/>
              </a:rPr>
              <a:t>Planowane na 2022 rok </a:t>
            </a:r>
            <a:r>
              <a:rPr lang="pl-PL" b="1" dirty="0">
                <a:latin typeface="Encode Sans Compressed" panose="02000000000000000000" pitchFamily="2" charset="-18"/>
              </a:rPr>
              <a:t>wydatki inwestycyjne </a:t>
            </a:r>
          </a:p>
        </p:txBody>
      </p:sp>
      <p:graphicFrame>
        <p:nvGraphicFramePr>
          <p:cNvPr id="7" name="Wykres 6">
            <a:extLst>
              <a:ext uri="{FF2B5EF4-FFF2-40B4-BE49-F238E27FC236}">
                <a16:creationId xmlns:a16="http://schemas.microsoft.com/office/drawing/2014/main" id="{5907F0DA-632E-46A0-A45C-9477472418E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24413039"/>
              </p:ext>
            </p:extLst>
          </p:nvPr>
        </p:nvGraphicFramePr>
        <p:xfrm>
          <a:off x="2009775" y="1534887"/>
          <a:ext cx="8172450" cy="53231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Tytuł 1">
            <a:extLst>
              <a:ext uri="{FF2B5EF4-FFF2-40B4-BE49-F238E27FC236}">
                <a16:creationId xmlns:a16="http://schemas.microsoft.com/office/drawing/2014/main" id="{86A2D419-848A-473A-979C-CD076D7101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69303"/>
          </a:xfrm>
        </p:spPr>
        <p:txBody>
          <a:bodyPr>
            <a:noAutofit/>
          </a:bodyPr>
          <a:lstStyle/>
          <a:p>
            <a: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  <a:t>Plany na drogach wojewódzkich </a:t>
            </a:r>
            <a:b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  <a:t>Województwa Wielkopolskiego na 2022 r.</a:t>
            </a:r>
          </a:p>
        </p:txBody>
      </p:sp>
    </p:spTree>
    <p:extLst>
      <p:ext uri="{BB962C8B-B14F-4D97-AF65-F5344CB8AC3E}">
        <p14:creationId xmlns:p14="http://schemas.microsoft.com/office/powerpoint/2010/main" val="952024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Graphic spid="7" grpId="0">
        <p:bldAsOne/>
      </p:bldGraphic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709612" y="1326699"/>
            <a:ext cx="10515600" cy="511083"/>
          </a:xfrm>
        </p:spPr>
        <p:txBody>
          <a:bodyPr/>
          <a:lstStyle/>
          <a:p>
            <a:pPr marL="0" indent="0" algn="ctr">
              <a:buNone/>
            </a:pPr>
            <a:r>
              <a:rPr lang="pl-PL" b="1" dirty="0">
                <a:latin typeface="Encode Sans Compressed" panose="02000000000000000000" pitchFamily="2" charset="-18"/>
              </a:rPr>
              <a:t>Przykładowe zadania ze środków własnych (</a:t>
            </a:r>
            <a:r>
              <a:rPr lang="pl-PL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59,5 mln zł</a:t>
            </a:r>
            <a:r>
              <a:rPr lang="pl-PL" b="1" dirty="0">
                <a:latin typeface="Encode Sans Compressed" panose="02000000000000000000" pitchFamily="2" charset="-18"/>
              </a:rPr>
              <a:t>)</a:t>
            </a:r>
            <a:r>
              <a:rPr lang="pl-PL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:</a:t>
            </a:r>
          </a:p>
        </p:txBody>
      </p:sp>
      <p:grpSp>
        <p:nvGrpSpPr>
          <p:cNvPr id="6" name="Grupa 5">
            <a:extLst>
              <a:ext uri="{FF2B5EF4-FFF2-40B4-BE49-F238E27FC236}">
                <a16:creationId xmlns:a16="http://schemas.microsoft.com/office/drawing/2014/main" id="{B5E2BA63-AC24-4D63-ABA8-2D541C323A10}"/>
              </a:ext>
            </a:extLst>
          </p:cNvPr>
          <p:cNvGrpSpPr/>
          <p:nvPr/>
        </p:nvGrpSpPr>
        <p:grpSpPr>
          <a:xfrm>
            <a:off x="1216088" y="4828375"/>
            <a:ext cx="10757075" cy="572849"/>
            <a:chOff x="1206791" y="2921470"/>
            <a:chExt cx="10757075" cy="572849"/>
          </a:xfrm>
        </p:grpSpPr>
        <p:sp>
          <p:nvSpPr>
            <p:cNvPr id="8" name="Strzałka: w prawo 7">
              <a:extLst>
                <a:ext uri="{FF2B5EF4-FFF2-40B4-BE49-F238E27FC236}">
                  <a16:creationId xmlns:a16="http://schemas.microsoft.com/office/drawing/2014/main" id="{FC2618BE-8CA2-4F85-AE27-ACAAAA9260F5}"/>
                </a:ext>
              </a:extLst>
            </p:cNvPr>
            <p:cNvSpPr/>
            <p:nvPr/>
          </p:nvSpPr>
          <p:spPr>
            <a:xfrm>
              <a:off x="1206791" y="3127321"/>
              <a:ext cx="572946" cy="244580"/>
            </a:xfrm>
            <a:prstGeom prst="rightArrow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9" name="pole tekstowe 8">
              <a:extLst>
                <a:ext uri="{FF2B5EF4-FFF2-40B4-BE49-F238E27FC236}">
                  <a16:creationId xmlns:a16="http://schemas.microsoft.com/office/drawing/2014/main" id="{0C319CCD-F72C-42A3-AC23-FD4041F6310A}"/>
                </a:ext>
              </a:extLst>
            </p:cNvPr>
            <p:cNvSpPr txBox="1"/>
            <p:nvPr/>
          </p:nvSpPr>
          <p:spPr>
            <a:xfrm>
              <a:off x="1789034" y="2921470"/>
              <a:ext cx="10174832" cy="5728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pl-PL" sz="2400" dirty="0">
                  <a:latin typeface="Encode Sans Compressed" panose="02000000000000000000" pitchFamily="2" charset="-18"/>
                </a:rPr>
                <a:t>Budowa ścieżki rowerowej w ciągu </a:t>
              </a:r>
              <a:r>
                <a:rPr lang="pl-PL" sz="2400" b="1" dirty="0">
                  <a:latin typeface="Encode Sans Compressed" panose="02000000000000000000" pitchFamily="2" charset="-18"/>
                </a:rPr>
                <a:t>DW 178 </a:t>
              </a:r>
              <a:r>
                <a:rPr lang="pl-PL" sz="2400" dirty="0">
                  <a:latin typeface="Encode Sans Compressed" panose="02000000000000000000" pitchFamily="2" charset="-18"/>
                </a:rPr>
                <a:t>Połajewo - Połajewko </a:t>
              </a:r>
            </a:p>
          </p:txBody>
        </p:sp>
      </p:grpSp>
      <p:grpSp>
        <p:nvGrpSpPr>
          <p:cNvPr id="11" name="Grupa 10">
            <a:extLst>
              <a:ext uri="{FF2B5EF4-FFF2-40B4-BE49-F238E27FC236}">
                <a16:creationId xmlns:a16="http://schemas.microsoft.com/office/drawing/2014/main" id="{7538F4F5-6136-47E0-B3D4-EEECF49864C3}"/>
              </a:ext>
            </a:extLst>
          </p:cNvPr>
          <p:cNvGrpSpPr/>
          <p:nvPr/>
        </p:nvGrpSpPr>
        <p:grpSpPr>
          <a:xfrm>
            <a:off x="1216088" y="3450332"/>
            <a:ext cx="10757075" cy="572849"/>
            <a:chOff x="1206791" y="2921470"/>
            <a:chExt cx="10757075" cy="572849"/>
          </a:xfrm>
        </p:grpSpPr>
        <p:sp>
          <p:nvSpPr>
            <p:cNvPr id="12" name="Strzałka: w prawo 11">
              <a:extLst>
                <a:ext uri="{FF2B5EF4-FFF2-40B4-BE49-F238E27FC236}">
                  <a16:creationId xmlns:a16="http://schemas.microsoft.com/office/drawing/2014/main" id="{841A4782-749B-46EC-A802-A0102B5AAF0A}"/>
                </a:ext>
              </a:extLst>
            </p:cNvPr>
            <p:cNvSpPr/>
            <p:nvPr/>
          </p:nvSpPr>
          <p:spPr>
            <a:xfrm>
              <a:off x="1206791" y="3127321"/>
              <a:ext cx="572946" cy="244580"/>
            </a:xfrm>
            <a:prstGeom prst="rightArrow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13" name="pole tekstowe 12">
              <a:extLst>
                <a:ext uri="{FF2B5EF4-FFF2-40B4-BE49-F238E27FC236}">
                  <a16:creationId xmlns:a16="http://schemas.microsoft.com/office/drawing/2014/main" id="{FF1C97B6-2211-44AB-BADD-9FBBD69B94D1}"/>
                </a:ext>
              </a:extLst>
            </p:cNvPr>
            <p:cNvSpPr txBox="1"/>
            <p:nvPr/>
          </p:nvSpPr>
          <p:spPr>
            <a:xfrm>
              <a:off x="1789034" y="2921470"/>
              <a:ext cx="10174832" cy="5728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pl-PL" sz="2400" dirty="0">
                  <a:latin typeface="Encode Sans Compressed" panose="02000000000000000000" pitchFamily="2" charset="-18"/>
                </a:rPr>
                <a:t>Budowa ronda w ciągu </a:t>
              </a:r>
              <a:r>
                <a:rPr lang="pl-PL" sz="2400" b="1" dirty="0">
                  <a:latin typeface="Encode Sans Compressed" panose="02000000000000000000" pitchFamily="2" charset="-18"/>
                </a:rPr>
                <a:t>DW 305 </a:t>
              </a:r>
              <a:r>
                <a:rPr lang="pl-PL" sz="2400" dirty="0">
                  <a:latin typeface="Encode Sans Compressed" panose="02000000000000000000" pitchFamily="2" charset="-18"/>
                </a:rPr>
                <a:t>Przyłęk - Glinno </a:t>
              </a:r>
            </a:p>
          </p:txBody>
        </p:sp>
      </p:grpSp>
      <p:grpSp>
        <p:nvGrpSpPr>
          <p:cNvPr id="14" name="Grupa 13">
            <a:extLst>
              <a:ext uri="{FF2B5EF4-FFF2-40B4-BE49-F238E27FC236}">
                <a16:creationId xmlns:a16="http://schemas.microsoft.com/office/drawing/2014/main" id="{7D2BEB48-6C04-4F72-ADCD-CA334B17EF20}"/>
              </a:ext>
            </a:extLst>
          </p:cNvPr>
          <p:cNvGrpSpPr/>
          <p:nvPr/>
        </p:nvGrpSpPr>
        <p:grpSpPr>
          <a:xfrm>
            <a:off x="1216088" y="5489411"/>
            <a:ext cx="10757075" cy="572849"/>
            <a:chOff x="1206791" y="2921470"/>
            <a:chExt cx="10757075" cy="572849"/>
          </a:xfrm>
        </p:grpSpPr>
        <p:sp>
          <p:nvSpPr>
            <p:cNvPr id="15" name="Strzałka: w prawo 14">
              <a:extLst>
                <a:ext uri="{FF2B5EF4-FFF2-40B4-BE49-F238E27FC236}">
                  <a16:creationId xmlns:a16="http://schemas.microsoft.com/office/drawing/2014/main" id="{6B0FBACD-2C99-4115-8713-BC489E9CAECB}"/>
                </a:ext>
              </a:extLst>
            </p:cNvPr>
            <p:cNvSpPr/>
            <p:nvPr/>
          </p:nvSpPr>
          <p:spPr>
            <a:xfrm>
              <a:off x="1206791" y="3127321"/>
              <a:ext cx="572946" cy="244580"/>
            </a:xfrm>
            <a:prstGeom prst="rightArrow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16" name="pole tekstowe 15">
              <a:extLst>
                <a:ext uri="{FF2B5EF4-FFF2-40B4-BE49-F238E27FC236}">
                  <a16:creationId xmlns:a16="http://schemas.microsoft.com/office/drawing/2014/main" id="{38176038-B91E-411A-A302-4810B3A2D3A8}"/>
                </a:ext>
              </a:extLst>
            </p:cNvPr>
            <p:cNvSpPr txBox="1"/>
            <p:nvPr/>
          </p:nvSpPr>
          <p:spPr>
            <a:xfrm>
              <a:off x="1789034" y="2921470"/>
              <a:ext cx="10174832" cy="5728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pl-PL" sz="2400" dirty="0">
                  <a:latin typeface="Encode Sans Compressed" panose="02000000000000000000" pitchFamily="2" charset="-18"/>
                </a:rPr>
                <a:t>Likwidacja kładki wraz z budową przepustu w ciągu </a:t>
              </a:r>
              <a:r>
                <a:rPr lang="pl-PL" sz="2400" b="1" dirty="0">
                  <a:latin typeface="Encode Sans Compressed" panose="02000000000000000000" pitchFamily="2" charset="-18"/>
                </a:rPr>
                <a:t>DW 184 </a:t>
              </a:r>
              <a:r>
                <a:rPr lang="pl-PL" sz="2400" dirty="0">
                  <a:latin typeface="Encode Sans Compressed" panose="02000000000000000000" pitchFamily="2" charset="-18"/>
                </a:rPr>
                <a:t>w Szczepankowie </a:t>
              </a:r>
            </a:p>
          </p:txBody>
        </p:sp>
      </p:grpSp>
      <p:grpSp>
        <p:nvGrpSpPr>
          <p:cNvPr id="17" name="Grupa 16">
            <a:extLst>
              <a:ext uri="{FF2B5EF4-FFF2-40B4-BE49-F238E27FC236}">
                <a16:creationId xmlns:a16="http://schemas.microsoft.com/office/drawing/2014/main" id="{9402F675-209B-491A-8D3E-EAC848028E0D}"/>
              </a:ext>
            </a:extLst>
          </p:cNvPr>
          <p:cNvGrpSpPr/>
          <p:nvPr/>
        </p:nvGrpSpPr>
        <p:grpSpPr>
          <a:xfrm>
            <a:off x="1216088" y="4167339"/>
            <a:ext cx="10757075" cy="572849"/>
            <a:chOff x="1206791" y="2921470"/>
            <a:chExt cx="10757075" cy="572849"/>
          </a:xfrm>
        </p:grpSpPr>
        <p:sp>
          <p:nvSpPr>
            <p:cNvPr id="18" name="Strzałka: w prawo 17">
              <a:extLst>
                <a:ext uri="{FF2B5EF4-FFF2-40B4-BE49-F238E27FC236}">
                  <a16:creationId xmlns:a16="http://schemas.microsoft.com/office/drawing/2014/main" id="{1FD1D256-9377-4F31-971D-B39F641C2DE4}"/>
                </a:ext>
              </a:extLst>
            </p:cNvPr>
            <p:cNvSpPr/>
            <p:nvPr/>
          </p:nvSpPr>
          <p:spPr>
            <a:xfrm>
              <a:off x="1206791" y="3127321"/>
              <a:ext cx="572946" cy="244580"/>
            </a:xfrm>
            <a:prstGeom prst="rightArrow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19" name="pole tekstowe 18">
              <a:extLst>
                <a:ext uri="{FF2B5EF4-FFF2-40B4-BE49-F238E27FC236}">
                  <a16:creationId xmlns:a16="http://schemas.microsoft.com/office/drawing/2014/main" id="{9571452E-3B87-4203-BCE7-871461B6CF98}"/>
                </a:ext>
              </a:extLst>
            </p:cNvPr>
            <p:cNvSpPr txBox="1"/>
            <p:nvPr/>
          </p:nvSpPr>
          <p:spPr>
            <a:xfrm>
              <a:off x="1789034" y="2921470"/>
              <a:ext cx="10174832" cy="5728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pl-PL" sz="2400" dirty="0">
                  <a:latin typeface="Encode Sans Compressed" panose="02000000000000000000" pitchFamily="2" charset="-18"/>
                </a:rPr>
                <a:t>Wzmocnienie </a:t>
              </a:r>
              <a:r>
                <a:rPr lang="pl-PL" sz="2400" b="1" dirty="0">
                  <a:latin typeface="Encode Sans Compressed" panose="02000000000000000000" pitchFamily="2" charset="-18"/>
                </a:rPr>
                <a:t>DW 133 </a:t>
              </a:r>
              <a:r>
                <a:rPr lang="pl-PL" sz="2400" dirty="0" err="1">
                  <a:latin typeface="Encode Sans Compressed" panose="02000000000000000000" pitchFamily="2" charset="-18"/>
                </a:rPr>
                <a:t>Borzysko</a:t>
              </a:r>
              <a:r>
                <a:rPr lang="pl-PL" sz="2400" dirty="0">
                  <a:latin typeface="Encode Sans Compressed" panose="02000000000000000000" pitchFamily="2" charset="-18"/>
                </a:rPr>
                <a:t> Młyn – Sieraków </a:t>
              </a:r>
            </a:p>
          </p:txBody>
        </p:sp>
      </p:grpSp>
      <p:grpSp>
        <p:nvGrpSpPr>
          <p:cNvPr id="20" name="Grupa 19">
            <a:extLst>
              <a:ext uri="{FF2B5EF4-FFF2-40B4-BE49-F238E27FC236}">
                <a16:creationId xmlns:a16="http://schemas.microsoft.com/office/drawing/2014/main" id="{EC2E3B0F-7BDB-404C-8FFC-5E9AFE847F35}"/>
              </a:ext>
            </a:extLst>
          </p:cNvPr>
          <p:cNvGrpSpPr/>
          <p:nvPr/>
        </p:nvGrpSpPr>
        <p:grpSpPr>
          <a:xfrm>
            <a:off x="1216088" y="2758045"/>
            <a:ext cx="10757075" cy="572849"/>
            <a:chOff x="1206791" y="2921470"/>
            <a:chExt cx="10757075" cy="572849"/>
          </a:xfrm>
        </p:grpSpPr>
        <p:sp>
          <p:nvSpPr>
            <p:cNvPr id="21" name="Strzałka: w prawo 20">
              <a:extLst>
                <a:ext uri="{FF2B5EF4-FFF2-40B4-BE49-F238E27FC236}">
                  <a16:creationId xmlns:a16="http://schemas.microsoft.com/office/drawing/2014/main" id="{1652C240-4F7B-4C24-BA76-41D83D7592A7}"/>
                </a:ext>
              </a:extLst>
            </p:cNvPr>
            <p:cNvSpPr/>
            <p:nvPr/>
          </p:nvSpPr>
          <p:spPr>
            <a:xfrm>
              <a:off x="1206791" y="3127321"/>
              <a:ext cx="572946" cy="244580"/>
            </a:xfrm>
            <a:prstGeom prst="rightArrow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22" name="pole tekstowe 21">
              <a:extLst>
                <a:ext uri="{FF2B5EF4-FFF2-40B4-BE49-F238E27FC236}">
                  <a16:creationId xmlns:a16="http://schemas.microsoft.com/office/drawing/2014/main" id="{9C3389EE-96DA-4064-A493-1A3C6DA09EAE}"/>
                </a:ext>
              </a:extLst>
            </p:cNvPr>
            <p:cNvSpPr txBox="1"/>
            <p:nvPr/>
          </p:nvSpPr>
          <p:spPr>
            <a:xfrm>
              <a:off x="1789034" y="2921470"/>
              <a:ext cx="10174832" cy="5728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pl-PL" sz="2400" dirty="0">
                  <a:latin typeface="Encode Sans Compressed" panose="02000000000000000000" pitchFamily="2" charset="-18"/>
                </a:rPr>
                <a:t>Wzmocnienie </a:t>
              </a:r>
              <a:r>
                <a:rPr lang="pl-PL" sz="2400" b="1" dirty="0">
                  <a:latin typeface="Encode Sans Compressed" panose="02000000000000000000" pitchFamily="2" charset="-18"/>
                </a:rPr>
                <a:t>DW 181 </a:t>
              </a:r>
              <a:r>
                <a:rPr lang="pl-PL" sz="2400" dirty="0">
                  <a:latin typeface="Encode Sans Compressed" panose="02000000000000000000" pitchFamily="2" charset="-18"/>
                </a:rPr>
                <a:t>granica województwa - Drawsko </a:t>
              </a:r>
            </a:p>
          </p:txBody>
        </p:sp>
      </p:grpSp>
      <p:grpSp>
        <p:nvGrpSpPr>
          <p:cNvPr id="23" name="Grupa 22">
            <a:extLst>
              <a:ext uri="{FF2B5EF4-FFF2-40B4-BE49-F238E27FC236}">
                <a16:creationId xmlns:a16="http://schemas.microsoft.com/office/drawing/2014/main" id="{05ED7E5B-D8F6-45E1-AB02-64F5FCE76349}"/>
              </a:ext>
            </a:extLst>
          </p:cNvPr>
          <p:cNvGrpSpPr/>
          <p:nvPr/>
        </p:nvGrpSpPr>
        <p:grpSpPr>
          <a:xfrm>
            <a:off x="1216088" y="2029625"/>
            <a:ext cx="10757075" cy="572849"/>
            <a:chOff x="1206791" y="2921470"/>
            <a:chExt cx="10757075" cy="572849"/>
          </a:xfrm>
        </p:grpSpPr>
        <p:sp>
          <p:nvSpPr>
            <p:cNvPr id="24" name="Strzałka: w prawo 23">
              <a:extLst>
                <a:ext uri="{FF2B5EF4-FFF2-40B4-BE49-F238E27FC236}">
                  <a16:creationId xmlns:a16="http://schemas.microsoft.com/office/drawing/2014/main" id="{E78D16E0-9A82-4440-93B4-51BF55A4520F}"/>
                </a:ext>
              </a:extLst>
            </p:cNvPr>
            <p:cNvSpPr/>
            <p:nvPr/>
          </p:nvSpPr>
          <p:spPr>
            <a:xfrm>
              <a:off x="1206791" y="3127321"/>
              <a:ext cx="572946" cy="244580"/>
            </a:xfrm>
            <a:prstGeom prst="rightArrow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25" name="pole tekstowe 24">
              <a:extLst>
                <a:ext uri="{FF2B5EF4-FFF2-40B4-BE49-F238E27FC236}">
                  <a16:creationId xmlns:a16="http://schemas.microsoft.com/office/drawing/2014/main" id="{D66F6415-9F9D-4301-8E59-A2A844236F3A}"/>
                </a:ext>
              </a:extLst>
            </p:cNvPr>
            <p:cNvSpPr txBox="1"/>
            <p:nvPr/>
          </p:nvSpPr>
          <p:spPr>
            <a:xfrm>
              <a:off x="1789034" y="2921470"/>
              <a:ext cx="10174832" cy="5728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pl-PL" sz="2400" dirty="0">
                  <a:latin typeface="Encode Sans Compressed" panose="02000000000000000000" pitchFamily="2" charset="-18"/>
                </a:rPr>
                <a:t>Przebudowa skrzyżowania w ciągu </a:t>
              </a:r>
              <a:r>
                <a:rPr lang="pl-PL" sz="2400" b="1" dirty="0">
                  <a:latin typeface="Encode Sans Compressed" panose="02000000000000000000" pitchFamily="2" charset="-18"/>
                </a:rPr>
                <a:t>DW 178 </a:t>
              </a:r>
              <a:r>
                <a:rPr lang="pl-PL" sz="2400" dirty="0">
                  <a:latin typeface="Encode Sans Compressed" panose="02000000000000000000" pitchFamily="2" charset="-18"/>
                </a:rPr>
                <a:t>w Lipie </a:t>
              </a:r>
            </a:p>
          </p:txBody>
        </p:sp>
      </p:grpSp>
      <p:sp>
        <p:nvSpPr>
          <p:cNvPr id="27" name="Tytuł 1">
            <a:extLst>
              <a:ext uri="{FF2B5EF4-FFF2-40B4-BE49-F238E27FC236}">
                <a16:creationId xmlns:a16="http://schemas.microsoft.com/office/drawing/2014/main" id="{3E8D93C6-1E86-412C-A7D2-F9DAD65E01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69303"/>
          </a:xfrm>
        </p:spPr>
        <p:txBody>
          <a:bodyPr>
            <a:noAutofit/>
          </a:bodyPr>
          <a:lstStyle/>
          <a:p>
            <a: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  <a:t>Plany na drogach wojewódzkich </a:t>
            </a:r>
            <a:b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  <a:t>Województwa Wielkopolskiego na 2022 r.</a:t>
            </a:r>
          </a:p>
        </p:txBody>
      </p:sp>
    </p:spTree>
    <p:extLst>
      <p:ext uri="{BB962C8B-B14F-4D97-AF65-F5344CB8AC3E}">
        <p14:creationId xmlns:p14="http://schemas.microsoft.com/office/powerpoint/2010/main" val="3951855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X:\WP\Paulina\Prezentacje\Realizacja I półrocze 2019 r\DW 160 most\2019-07-19 od Wykonawcy\org_d5b9ccf2bd943869_156345984400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249" y="2000251"/>
            <a:ext cx="6243638" cy="41814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trzałka w lewo 3"/>
          <p:cNvSpPr/>
          <p:nvPr/>
        </p:nvSpPr>
        <p:spPr>
          <a:xfrm rot="20679448">
            <a:off x="5941874" y="2904116"/>
            <a:ext cx="2602712" cy="510227"/>
          </a:xfrm>
          <a:prstGeom prst="leftArrow">
            <a:avLst>
              <a:gd name="adj1" fmla="val 50000"/>
              <a:gd name="adj2" fmla="val 196226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12" name="Symbol zastępczy zawartości 2">
            <a:extLst>
              <a:ext uri="{FF2B5EF4-FFF2-40B4-BE49-F238E27FC236}">
                <a16:creationId xmlns:a16="http://schemas.microsoft.com/office/drawing/2014/main" id="{3D6E0FDE-86CD-4D05-9545-4138E3CC5D78}"/>
              </a:ext>
            </a:extLst>
          </p:cNvPr>
          <p:cNvSpPr txBox="1">
            <a:spLocks/>
          </p:cNvSpPr>
          <p:nvPr/>
        </p:nvSpPr>
        <p:spPr>
          <a:xfrm>
            <a:off x="396240" y="1238565"/>
            <a:ext cx="11433810" cy="761686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 baseline="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pl-PL" sz="4000" b="1" dirty="0">
                <a:latin typeface="Encode Sans Compressed" panose="02000000000000000000" pitchFamily="2" charset="-18"/>
              </a:rPr>
              <a:t>Budowa nowego i rozbiórka starego mostu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pl-PL" sz="4000" b="1" dirty="0">
                <a:latin typeface="Encode Sans Compressed" panose="02000000000000000000" pitchFamily="2" charset="-18"/>
              </a:rPr>
              <a:t>w ciągu  </a:t>
            </a:r>
            <a:r>
              <a:rPr lang="pl-PL" sz="40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DW 160 </a:t>
            </a:r>
            <a:r>
              <a:rPr lang="pl-PL" sz="4000" b="1" dirty="0">
                <a:latin typeface="Encode Sans Compressed" panose="02000000000000000000" pitchFamily="2" charset="-18"/>
              </a:rPr>
              <a:t>w Międzychodzie</a:t>
            </a:r>
            <a:endParaRPr lang="pl-PL" dirty="0"/>
          </a:p>
          <a:p>
            <a:pPr marL="0" indent="0" algn="ctr">
              <a:buFont typeface="Arial" panose="020B0604020202020204" pitchFamily="34" charset="0"/>
              <a:buNone/>
            </a:pPr>
            <a:endParaRPr lang="pl-PL" dirty="0"/>
          </a:p>
          <a:p>
            <a:pPr marL="0" indent="0" algn="ctr">
              <a:buFont typeface="Arial" panose="020B0604020202020204" pitchFamily="34" charset="0"/>
              <a:buNone/>
            </a:pPr>
            <a:endParaRPr lang="pl-PL" dirty="0"/>
          </a:p>
        </p:txBody>
      </p:sp>
      <p:sp>
        <p:nvSpPr>
          <p:cNvPr id="14" name="Tytuł 1">
            <a:extLst>
              <a:ext uri="{FF2B5EF4-FFF2-40B4-BE49-F238E27FC236}">
                <a16:creationId xmlns:a16="http://schemas.microsoft.com/office/drawing/2014/main" id="{DE175E3D-ECD0-49A9-BCD5-C960341ABA44}"/>
              </a:ext>
            </a:extLst>
          </p:cNvPr>
          <p:cNvSpPr txBox="1">
            <a:spLocks/>
          </p:cNvSpPr>
          <p:nvPr/>
        </p:nvSpPr>
        <p:spPr>
          <a:xfrm>
            <a:off x="838200" y="305763"/>
            <a:ext cx="10515600" cy="76930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small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  <a:t>Realizacja zadań na drogach wojewódzkich </a:t>
            </a:r>
            <a:b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  <a:t>Województwa Wielkopolskiego w 2021 r.</a:t>
            </a:r>
          </a:p>
        </p:txBody>
      </p:sp>
      <p:sp>
        <p:nvSpPr>
          <p:cNvPr id="15" name="pole tekstowe 14">
            <a:extLst>
              <a:ext uri="{FF2B5EF4-FFF2-40B4-BE49-F238E27FC236}">
                <a16:creationId xmlns:a16="http://schemas.microsoft.com/office/drawing/2014/main" id="{4FABC13B-8C4D-4DE6-B20D-87C2849B20C5}"/>
              </a:ext>
            </a:extLst>
          </p:cNvPr>
          <p:cNvSpPr txBox="1"/>
          <p:nvPr/>
        </p:nvSpPr>
        <p:spPr>
          <a:xfrm>
            <a:off x="7481886" y="3749575"/>
            <a:ext cx="468250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400" dirty="0">
                <a:latin typeface="Encode Sans Compressed" panose="02000000000000000000" pitchFamily="2" charset="-18"/>
              </a:rPr>
              <a:t>Realizacja w latach </a:t>
            </a:r>
            <a:r>
              <a:rPr lang="pl-PL" sz="24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2016-2021</a:t>
            </a:r>
          </a:p>
          <a:p>
            <a:pPr algn="ctr"/>
            <a:r>
              <a:rPr lang="pl-PL" sz="2400" dirty="0">
                <a:latin typeface="Encode Sans Compressed" panose="02000000000000000000" pitchFamily="2" charset="-18"/>
              </a:rPr>
              <a:t> </a:t>
            </a:r>
          </a:p>
          <a:p>
            <a:pPr algn="ctr"/>
            <a:r>
              <a:rPr lang="pl-PL" sz="2400" dirty="0">
                <a:latin typeface="Encode Sans Compressed" panose="02000000000000000000" pitchFamily="2" charset="-18"/>
              </a:rPr>
              <a:t>Wartość zadania: </a:t>
            </a:r>
            <a:r>
              <a:rPr lang="pl-PL" sz="24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26,7 mln zł</a:t>
            </a:r>
          </a:p>
          <a:p>
            <a:pPr algn="ctr"/>
            <a:endParaRPr lang="pl-PL" sz="2400" dirty="0">
              <a:latin typeface="Encode Sans Compressed" panose="02000000000000000000" pitchFamily="2" charset="-18"/>
            </a:endParaRPr>
          </a:p>
          <a:p>
            <a:pPr algn="ctr"/>
            <a:r>
              <a:rPr lang="pl-PL" sz="2400" dirty="0">
                <a:latin typeface="Encode Sans Compressed" panose="02000000000000000000" pitchFamily="2" charset="-18"/>
              </a:rPr>
              <a:t>w tym dofinansowanie UE: </a:t>
            </a:r>
            <a:r>
              <a:rPr lang="pl-PL" sz="24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17,1 mln zł</a:t>
            </a:r>
            <a:endParaRPr lang="pl-PL" sz="2400" dirty="0">
              <a:latin typeface="Encode Sans Compressed" panose="02000000000000000000" pitchFamily="2" charset="-18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18CB7140-7224-4DE0-ADC2-0CCA315B720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291" y="2000251"/>
            <a:ext cx="6475616" cy="4069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233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6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6" presetClass="emph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" grpId="2" animBg="1"/>
      <p:bldP spid="4" grpId="3" animBg="1"/>
      <p:bldP spid="4" grpId="4" animBg="1"/>
      <p:bldP spid="12" grpId="0"/>
      <p:bldP spid="1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709612" y="1326699"/>
            <a:ext cx="10515600" cy="511083"/>
          </a:xfrm>
        </p:spPr>
        <p:txBody>
          <a:bodyPr/>
          <a:lstStyle/>
          <a:p>
            <a:pPr marL="0" indent="0" algn="ctr">
              <a:buNone/>
            </a:pPr>
            <a:r>
              <a:rPr lang="pl-PL" b="1" dirty="0">
                <a:latin typeface="Encode Sans Compressed" panose="02000000000000000000" pitchFamily="2" charset="-18"/>
              </a:rPr>
              <a:t>Przykładowe odnowy nawierzchni (</a:t>
            </a:r>
            <a:r>
              <a:rPr lang="pl-PL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22,9 mln zł</a:t>
            </a:r>
            <a:r>
              <a:rPr lang="pl-PL" b="1" dirty="0">
                <a:latin typeface="Encode Sans Compressed" panose="02000000000000000000" pitchFamily="2" charset="-18"/>
              </a:rPr>
              <a:t>)</a:t>
            </a:r>
            <a:r>
              <a:rPr lang="pl-PL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:</a:t>
            </a:r>
          </a:p>
        </p:txBody>
      </p:sp>
      <p:grpSp>
        <p:nvGrpSpPr>
          <p:cNvPr id="6" name="Grupa 5">
            <a:extLst>
              <a:ext uri="{FF2B5EF4-FFF2-40B4-BE49-F238E27FC236}">
                <a16:creationId xmlns:a16="http://schemas.microsoft.com/office/drawing/2014/main" id="{B5E2BA63-AC24-4D63-ABA8-2D541C323A10}"/>
              </a:ext>
            </a:extLst>
          </p:cNvPr>
          <p:cNvGrpSpPr/>
          <p:nvPr/>
        </p:nvGrpSpPr>
        <p:grpSpPr>
          <a:xfrm>
            <a:off x="1216088" y="4828375"/>
            <a:ext cx="10757075" cy="572849"/>
            <a:chOff x="1206791" y="2921470"/>
            <a:chExt cx="10757075" cy="572849"/>
          </a:xfrm>
        </p:grpSpPr>
        <p:sp>
          <p:nvSpPr>
            <p:cNvPr id="8" name="Strzałka: w prawo 7">
              <a:extLst>
                <a:ext uri="{FF2B5EF4-FFF2-40B4-BE49-F238E27FC236}">
                  <a16:creationId xmlns:a16="http://schemas.microsoft.com/office/drawing/2014/main" id="{FC2618BE-8CA2-4F85-AE27-ACAAAA9260F5}"/>
                </a:ext>
              </a:extLst>
            </p:cNvPr>
            <p:cNvSpPr/>
            <p:nvPr/>
          </p:nvSpPr>
          <p:spPr>
            <a:xfrm>
              <a:off x="1206791" y="3127321"/>
              <a:ext cx="572946" cy="244580"/>
            </a:xfrm>
            <a:prstGeom prst="rightArrow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9" name="pole tekstowe 8">
              <a:extLst>
                <a:ext uri="{FF2B5EF4-FFF2-40B4-BE49-F238E27FC236}">
                  <a16:creationId xmlns:a16="http://schemas.microsoft.com/office/drawing/2014/main" id="{0C319CCD-F72C-42A3-AC23-FD4041F6310A}"/>
                </a:ext>
              </a:extLst>
            </p:cNvPr>
            <p:cNvSpPr txBox="1"/>
            <p:nvPr/>
          </p:nvSpPr>
          <p:spPr>
            <a:xfrm>
              <a:off x="1789034" y="2921470"/>
              <a:ext cx="10174832" cy="5728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pl-PL" sz="2400" b="1" dirty="0">
                  <a:latin typeface="Encode Sans Compressed" panose="02000000000000000000" pitchFamily="2" charset="-18"/>
                </a:rPr>
                <a:t>DW 478 </a:t>
              </a:r>
              <a:r>
                <a:rPr lang="pl-PL" sz="2400" dirty="0">
                  <a:latin typeface="Encode Sans Compressed" panose="02000000000000000000" pitchFamily="2" charset="-18"/>
                </a:rPr>
                <a:t>Dąbrowa – Skęczniew</a:t>
              </a:r>
            </a:p>
          </p:txBody>
        </p:sp>
      </p:grpSp>
      <p:grpSp>
        <p:nvGrpSpPr>
          <p:cNvPr id="11" name="Grupa 10">
            <a:extLst>
              <a:ext uri="{FF2B5EF4-FFF2-40B4-BE49-F238E27FC236}">
                <a16:creationId xmlns:a16="http://schemas.microsoft.com/office/drawing/2014/main" id="{7538F4F5-6136-47E0-B3D4-EEECF49864C3}"/>
              </a:ext>
            </a:extLst>
          </p:cNvPr>
          <p:cNvGrpSpPr/>
          <p:nvPr/>
        </p:nvGrpSpPr>
        <p:grpSpPr>
          <a:xfrm>
            <a:off x="1216088" y="3450332"/>
            <a:ext cx="10757075" cy="572849"/>
            <a:chOff x="1206791" y="2921470"/>
            <a:chExt cx="10757075" cy="572849"/>
          </a:xfrm>
        </p:grpSpPr>
        <p:sp>
          <p:nvSpPr>
            <p:cNvPr id="12" name="Strzałka: w prawo 11">
              <a:extLst>
                <a:ext uri="{FF2B5EF4-FFF2-40B4-BE49-F238E27FC236}">
                  <a16:creationId xmlns:a16="http://schemas.microsoft.com/office/drawing/2014/main" id="{841A4782-749B-46EC-A802-A0102B5AAF0A}"/>
                </a:ext>
              </a:extLst>
            </p:cNvPr>
            <p:cNvSpPr/>
            <p:nvPr/>
          </p:nvSpPr>
          <p:spPr>
            <a:xfrm>
              <a:off x="1206791" y="3127321"/>
              <a:ext cx="572946" cy="244580"/>
            </a:xfrm>
            <a:prstGeom prst="rightArrow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13" name="pole tekstowe 12">
              <a:extLst>
                <a:ext uri="{FF2B5EF4-FFF2-40B4-BE49-F238E27FC236}">
                  <a16:creationId xmlns:a16="http://schemas.microsoft.com/office/drawing/2014/main" id="{FF1C97B6-2211-44AB-BADD-9FBBD69B94D1}"/>
                </a:ext>
              </a:extLst>
            </p:cNvPr>
            <p:cNvSpPr txBox="1"/>
            <p:nvPr/>
          </p:nvSpPr>
          <p:spPr>
            <a:xfrm>
              <a:off x="1789034" y="2921470"/>
              <a:ext cx="10174832" cy="5728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pl-PL" sz="2400" b="1" dirty="0">
                  <a:latin typeface="Encode Sans Compressed" panose="02000000000000000000" pitchFamily="2" charset="-18"/>
                </a:rPr>
                <a:t>DW 432 </a:t>
              </a:r>
              <a:r>
                <a:rPr lang="pl-PL" sz="2400" dirty="0">
                  <a:latin typeface="Encode Sans Compressed" panose="02000000000000000000" pitchFamily="2" charset="-18"/>
                </a:rPr>
                <a:t>ul. Gostyńska w Śremie</a:t>
              </a:r>
            </a:p>
          </p:txBody>
        </p:sp>
      </p:grpSp>
      <p:grpSp>
        <p:nvGrpSpPr>
          <p:cNvPr id="14" name="Grupa 13">
            <a:extLst>
              <a:ext uri="{FF2B5EF4-FFF2-40B4-BE49-F238E27FC236}">
                <a16:creationId xmlns:a16="http://schemas.microsoft.com/office/drawing/2014/main" id="{7D2BEB48-6C04-4F72-ADCD-CA334B17EF20}"/>
              </a:ext>
            </a:extLst>
          </p:cNvPr>
          <p:cNvGrpSpPr/>
          <p:nvPr/>
        </p:nvGrpSpPr>
        <p:grpSpPr>
          <a:xfrm>
            <a:off x="1216088" y="5489411"/>
            <a:ext cx="10757075" cy="572849"/>
            <a:chOff x="1206791" y="2921470"/>
            <a:chExt cx="10757075" cy="572849"/>
          </a:xfrm>
        </p:grpSpPr>
        <p:sp>
          <p:nvSpPr>
            <p:cNvPr id="15" name="Strzałka: w prawo 14">
              <a:extLst>
                <a:ext uri="{FF2B5EF4-FFF2-40B4-BE49-F238E27FC236}">
                  <a16:creationId xmlns:a16="http://schemas.microsoft.com/office/drawing/2014/main" id="{6B0FBACD-2C99-4115-8713-BC489E9CAECB}"/>
                </a:ext>
              </a:extLst>
            </p:cNvPr>
            <p:cNvSpPr/>
            <p:nvPr/>
          </p:nvSpPr>
          <p:spPr>
            <a:xfrm>
              <a:off x="1206791" y="3127321"/>
              <a:ext cx="572946" cy="244580"/>
            </a:xfrm>
            <a:prstGeom prst="rightArrow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16" name="pole tekstowe 15">
              <a:extLst>
                <a:ext uri="{FF2B5EF4-FFF2-40B4-BE49-F238E27FC236}">
                  <a16:creationId xmlns:a16="http://schemas.microsoft.com/office/drawing/2014/main" id="{38176038-B91E-411A-A302-4810B3A2D3A8}"/>
                </a:ext>
              </a:extLst>
            </p:cNvPr>
            <p:cNvSpPr txBox="1"/>
            <p:nvPr/>
          </p:nvSpPr>
          <p:spPr>
            <a:xfrm>
              <a:off x="1789034" y="2921470"/>
              <a:ext cx="10174832" cy="5728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pl-PL" sz="2400" b="1" dirty="0">
                  <a:latin typeface="Encode Sans Compressed" panose="02000000000000000000" pitchFamily="2" charset="-18"/>
                </a:rPr>
                <a:t>DW 470 </a:t>
              </a:r>
              <a:r>
                <a:rPr lang="pl-PL" sz="2400" dirty="0">
                  <a:latin typeface="Encode Sans Compressed" panose="02000000000000000000" pitchFamily="2" charset="-18"/>
                </a:rPr>
                <a:t>Kamień</a:t>
              </a:r>
            </a:p>
          </p:txBody>
        </p:sp>
      </p:grpSp>
      <p:grpSp>
        <p:nvGrpSpPr>
          <p:cNvPr id="17" name="Grupa 16">
            <a:extLst>
              <a:ext uri="{FF2B5EF4-FFF2-40B4-BE49-F238E27FC236}">
                <a16:creationId xmlns:a16="http://schemas.microsoft.com/office/drawing/2014/main" id="{9402F675-209B-491A-8D3E-EAC848028E0D}"/>
              </a:ext>
            </a:extLst>
          </p:cNvPr>
          <p:cNvGrpSpPr/>
          <p:nvPr/>
        </p:nvGrpSpPr>
        <p:grpSpPr>
          <a:xfrm>
            <a:off x="1216088" y="4167339"/>
            <a:ext cx="10757075" cy="572849"/>
            <a:chOff x="1206791" y="2921470"/>
            <a:chExt cx="10757075" cy="572849"/>
          </a:xfrm>
        </p:grpSpPr>
        <p:sp>
          <p:nvSpPr>
            <p:cNvPr id="18" name="Strzałka: w prawo 17">
              <a:extLst>
                <a:ext uri="{FF2B5EF4-FFF2-40B4-BE49-F238E27FC236}">
                  <a16:creationId xmlns:a16="http://schemas.microsoft.com/office/drawing/2014/main" id="{1FD1D256-9377-4F31-971D-B39F641C2DE4}"/>
                </a:ext>
              </a:extLst>
            </p:cNvPr>
            <p:cNvSpPr/>
            <p:nvPr/>
          </p:nvSpPr>
          <p:spPr>
            <a:xfrm>
              <a:off x="1206791" y="3127321"/>
              <a:ext cx="572946" cy="244580"/>
            </a:xfrm>
            <a:prstGeom prst="rightArrow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19" name="pole tekstowe 18">
              <a:extLst>
                <a:ext uri="{FF2B5EF4-FFF2-40B4-BE49-F238E27FC236}">
                  <a16:creationId xmlns:a16="http://schemas.microsoft.com/office/drawing/2014/main" id="{9571452E-3B87-4203-BCE7-871461B6CF98}"/>
                </a:ext>
              </a:extLst>
            </p:cNvPr>
            <p:cNvSpPr txBox="1"/>
            <p:nvPr/>
          </p:nvSpPr>
          <p:spPr>
            <a:xfrm>
              <a:off x="1789034" y="2921470"/>
              <a:ext cx="10174832" cy="5728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pl-PL" sz="2400" b="1" dirty="0">
                  <a:latin typeface="Encode Sans Compressed" panose="02000000000000000000" pitchFamily="2" charset="-18"/>
                </a:rPr>
                <a:t>DW 180 </a:t>
              </a:r>
              <a:r>
                <a:rPr lang="pl-PL" sz="2400" dirty="0">
                  <a:latin typeface="Encode Sans Compressed" panose="02000000000000000000" pitchFamily="2" charset="-18"/>
                </a:rPr>
                <a:t>Trzcianka – Wrząca</a:t>
              </a:r>
            </a:p>
          </p:txBody>
        </p:sp>
      </p:grpSp>
      <p:grpSp>
        <p:nvGrpSpPr>
          <p:cNvPr id="20" name="Grupa 19">
            <a:extLst>
              <a:ext uri="{FF2B5EF4-FFF2-40B4-BE49-F238E27FC236}">
                <a16:creationId xmlns:a16="http://schemas.microsoft.com/office/drawing/2014/main" id="{EC2E3B0F-7BDB-404C-8FFC-5E9AFE847F35}"/>
              </a:ext>
            </a:extLst>
          </p:cNvPr>
          <p:cNvGrpSpPr/>
          <p:nvPr/>
        </p:nvGrpSpPr>
        <p:grpSpPr>
          <a:xfrm>
            <a:off x="1216088" y="2758045"/>
            <a:ext cx="10757075" cy="572849"/>
            <a:chOff x="1206791" y="2921470"/>
            <a:chExt cx="10757075" cy="572849"/>
          </a:xfrm>
        </p:grpSpPr>
        <p:sp>
          <p:nvSpPr>
            <p:cNvPr id="21" name="Strzałka: w prawo 20">
              <a:extLst>
                <a:ext uri="{FF2B5EF4-FFF2-40B4-BE49-F238E27FC236}">
                  <a16:creationId xmlns:a16="http://schemas.microsoft.com/office/drawing/2014/main" id="{1652C240-4F7B-4C24-BA76-41D83D7592A7}"/>
                </a:ext>
              </a:extLst>
            </p:cNvPr>
            <p:cNvSpPr/>
            <p:nvPr/>
          </p:nvSpPr>
          <p:spPr>
            <a:xfrm>
              <a:off x="1206791" y="3127321"/>
              <a:ext cx="572946" cy="244580"/>
            </a:xfrm>
            <a:prstGeom prst="rightArrow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22" name="pole tekstowe 21">
              <a:extLst>
                <a:ext uri="{FF2B5EF4-FFF2-40B4-BE49-F238E27FC236}">
                  <a16:creationId xmlns:a16="http://schemas.microsoft.com/office/drawing/2014/main" id="{9C3389EE-96DA-4064-A493-1A3C6DA09EAE}"/>
                </a:ext>
              </a:extLst>
            </p:cNvPr>
            <p:cNvSpPr txBox="1"/>
            <p:nvPr/>
          </p:nvSpPr>
          <p:spPr>
            <a:xfrm>
              <a:off x="1789034" y="2921470"/>
              <a:ext cx="10174832" cy="5728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pl-PL" sz="2400" b="1" dirty="0">
                  <a:latin typeface="Encode Sans Compressed" panose="02000000000000000000" pitchFamily="2" charset="-18"/>
                </a:rPr>
                <a:t>DW 260 </a:t>
              </a:r>
              <a:r>
                <a:rPr lang="pl-PL" sz="2400" dirty="0">
                  <a:latin typeface="Encode Sans Compressed" panose="02000000000000000000" pitchFamily="2" charset="-18"/>
                </a:rPr>
                <a:t>Rondo Olimpijczyków – Słoneczna w Gnieźnie (I etap)</a:t>
              </a:r>
            </a:p>
          </p:txBody>
        </p:sp>
      </p:grpSp>
      <p:grpSp>
        <p:nvGrpSpPr>
          <p:cNvPr id="23" name="Grupa 22">
            <a:extLst>
              <a:ext uri="{FF2B5EF4-FFF2-40B4-BE49-F238E27FC236}">
                <a16:creationId xmlns:a16="http://schemas.microsoft.com/office/drawing/2014/main" id="{05ED7E5B-D8F6-45E1-AB02-64F5FCE76349}"/>
              </a:ext>
            </a:extLst>
          </p:cNvPr>
          <p:cNvGrpSpPr/>
          <p:nvPr/>
        </p:nvGrpSpPr>
        <p:grpSpPr>
          <a:xfrm>
            <a:off x="1216088" y="2032544"/>
            <a:ext cx="10757075" cy="572849"/>
            <a:chOff x="1206791" y="2921470"/>
            <a:chExt cx="10757075" cy="572849"/>
          </a:xfrm>
        </p:grpSpPr>
        <p:sp>
          <p:nvSpPr>
            <p:cNvPr id="24" name="Strzałka: w prawo 23">
              <a:extLst>
                <a:ext uri="{FF2B5EF4-FFF2-40B4-BE49-F238E27FC236}">
                  <a16:creationId xmlns:a16="http://schemas.microsoft.com/office/drawing/2014/main" id="{E78D16E0-9A82-4440-93B4-51BF55A4520F}"/>
                </a:ext>
              </a:extLst>
            </p:cNvPr>
            <p:cNvSpPr/>
            <p:nvPr/>
          </p:nvSpPr>
          <p:spPr>
            <a:xfrm>
              <a:off x="1206791" y="3127321"/>
              <a:ext cx="572946" cy="244580"/>
            </a:xfrm>
            <a:prstGeom prst="rightArrow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25" name="pole tekstowe 24">
              <a:extLst>
                <a:ext uri="{FF2B5EF4-FFF2-40B4-BE49-F238E27FC236}">
                  <a16:creationId xmlns:a16="http://schemas.microsoft.com/office/drawing/2014/main" id="{D66F6415-9F9D-4301-8E59-A2A844236F3A}"/>
                </a:ext>
              </a:extLst>
            </p:cNvPr>
            <p:cNvSpPr txBox="1"/>
            <p:nvPr/>
          </p:nvSpPr>
          <p:spPr>
            <a:xfrm>
              <a:off x="1789034" y="2921470"/>
              <a:ext cx="10174832" cy="5728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pl-PL" sz="2400" b="1" dirty="0">
                  <a:latin typeface="Encode Sans Compressed" panose="02000000000000000000" pitchFamily="2" charset="-18"/>
                </a:rPr>
                <a:t>DW 430 </a:t>
              </a:r>
              <a:r>
                <a:rPr lang="pl-PL" sz="2400" dirty="0">
                  <a:latin typeface="Encode Sans Compressed" panose="02000000000000000000" pitchFamily="2" charset="-18"/>
                </a:rPr>
                <a:t>Szosa Poznańska w Mosinie</a:t>
              </a:r>
            </a:p>
          </p:txBody>
        </p:sp>
      </p:grpSp>
      <p:sp>
        <p:nvSpPr>
          <p:cNvPr id="26" name="Tytuł 1">
            <a:extLst>
              <a:ext uri="{FF2B5EF4-FFF2-40B4-BE49-F238E27FC236}">
                <a16:creationId xmlns:a16="http://schemas.microsoft.com/office/drawing/2014/main" id="{791319AD-ABB4-4BE2-9A49-3054E1A7FB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69303"/>
          </a:xfrm>
        </p:spPr>
        <p:txBody>
          <a:bodyPr>
            <a:noAutofit/>
          </a:bodyPr>
          <a:lstStyle/>
          <a:p>
            <a: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  <a:t>Plany na drogach wojewódzkich </a:t>
            </a:r>
            <a:b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  <a:t>Województwa Wielkopolskiego na 2022 r.</a:t>
            </a:r>
          </a:p>
        </p:txBody>
      </p:sp>
    </p:spTree>
    <p:extLst>
      <p:ext uri="{BB962C8B-B14F-4D97-AF65-F5344CB8AC3E}">
        <p14:creationId xmlns:p14="http://schemas.microsoft.com/office/powerpoint/2010/main" val="1777337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ytuł 1">
            <a:extLst>
              <a:ext uri="{FF2B5EF4-FFF2-40B4-BE49-F238E27FC236}">
                <a16:creationId xmlns:a16="http://schemas.microsoft.com/office/drawing/2014/main" id="{CAAB5AAA-73D1-47BF-8C4E-7A5B2D9E82FE}"/>
              </a:ext>
            </a:extLst>
          </p:cNvPr>
          <p:cNvSpPr txBox="1">
            <a:spLocks/>
          </p:cNvSpPr>
          <p:nvPr/>
        </p:nvSpPr>
        <p:spPr>
          <a:xfrm>
            <a:off x="838200" y="305763"/>
            <a:ext cx="10515600" cy="76930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small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  <a:t>Realizacja zadań na drogach wojewódzkich </a:t>
            </a:r>
            <a:b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  <a:t>Województwa Wielkopolskiego w I półroczu  2021 r.</a:t>
            </a:r>
          </a:p>
        </p:txBody>
      </p:sp>
      <p:sp>
        <p:nvSpPr>
          <p:cNvPr id="24" name="pole tekstowe 23">
            <a:extLst>
              <a:ext uri="{FF2B5EF4-FFF2-40B4-BE49-F238E27FC236}">
                <a16:creationId xmlns:a16="http://schemas.microsoft.com/office/drawing/2014/main" id="{94AF85B9-88E7-4BB4-AE59-88FAFC7385FB}"/>
              </a:ext>
            </a:extLst>
          </p:cNvPr>
          <p:cNvSpPr txBox="1"/>
          <p:nvPr/>
        </p:nvSpPr>
        <p:spPr>
          <a:xfrm>
            <a:off x="2543175" y="5996226"/>
            <a:ext cx="710565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3200" dirty="0">
                <a:latin typeface="Encode Sans Compressed" panose="02000000000000000000" pitchFamily="2" charset="-18"/>
              </a:rPr>
              <a:t>Dziękuję za uwagę</a:t>
            </a:r>
          </a:p>
          <a:p>
            <a:endParaRPr lang="pl-PL" dirty="0"/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BD1C9674-01BA-4883-AA50-01F99185A8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0394" y="1317048"/>
            <a:ext cx="8491211" cy="4780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8456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ytuł 1">
            <a:extLst>
              <a:ext uri="{FF2B5EF4-FFF2-40B4-BE49-F238E27FC236}">
                <a16:creationId xmlns:a16="http://schemas.microsoft.com/office/drawing/2014/main" id="{03C6A6C3-CA96-456F-8024-BED2534E19E3}"/>
              </a:ext>
            </a:extLst>
          </p:cNvPr>
          <p:cNvSpPr txBox="1">
            <a:spLocks/>
          </p:cNvSpPr>
          <p:nvPr/>
        </p:nvSpPr>
        <p:spPr>
          <a:xfrm>
            <a:off x="838200" y="305763"/>
            <a:ext cx="10515600" cy="76930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small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  <a:t>Realizacja zadań na drogach wojewódzkich </a:t>
            </a:r>
            <a:b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  <a:t>Województwa Wielkopolskiego w 2021 r.</a:t>
            </a:r>
          </a:p>
        </p:txBody>
      </p:sp>
      <p:pic>
        <p:nvPicPr>
          <p:cNvPr id="9" name="Obraz 8">
            <a:extLst>
              <a:ext uri="{FF2B5EF4-FFF2-40B4-BE49-F238E27FC236}">
                <a16:creationId xmlns:a16="http://schemas.microsoft.com/office/drawing/2014/main" id="{725D6973-C6D4-494E-B207-36C41D6654C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4999" y="1075066"/>
            <a:ext cx="8817780" cy="6224707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D7AC5024-5BA9-4ED4-A117-868EB65E1A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61719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ytuł 1">
            <a:extLst>
              <a:ext uri="{FF2B5EF4-FFF2-40B4-BE49-F238E27FC236}">
                <a16:creationId xmlns:a16="http://schemas.microsoft.com/office/drawing/2014/main" id="{03C6A6C3-CA96-456F-8024-BED2534E19E3}"/>
              </a:ext>
            </a:extLst>
          </p:cNvPr>
          <p:cNvSpPr txBox="1">
            <a:spLocks/>
          </p:cNvSpPr>
          <p:nvPr/>
        </p:nvSpPr>
        <p:spPr>
          <a:xfrm>
            <a:off x="838200" y="305763"/>
            <a:ext cx="10515600" cy="76930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small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  <a:t>Realizacja zadań na drogach wojewódzkich </a:t>
            </a:r>
            <a:b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  <a:t>Województwa Wielkopolskiego w 2021 r.</a:t>
            </a:r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9A2B59D4-A578-4CB4-8E3B-D49C2A444464}"/>
              </a:ext>
            </a:extLst>
          </p:cNvPr>
          <p:cNvSpPr txBox="1"/>
          <p:nvPr/>
        </p:nvSpPr>
        <p:spPr>
          <a:xfrm>
            <a:off x="6970644" y="3311110"/>
            <a:ext cx="485940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400" b="1" dirty="0">
                <a:latin typeface="Encode Sans Compressed" panose="02000000000000000000" pitchFamily="2" charset="-18"/>
              </a:rPr>
              <a:t>Odcinek od Kuźnicy Żelichowskiej do DK 22</a:t>
            </a:r>
          </a:p>
          <a:p>
            <a:pPr algn="ctr"/>
            <a:r>
              <a:rPr lang="pl-PL" sz="2400" dirty="0">
                <a:latin typeface="Encode Sans Compressed" panose="02000000000000000000" pitchFamily="2" charset="-18"/>
              </a:rPr>
              <a:t>Realizacja w latach </a:t>
            </a:r>
            <a:r>
              <a:rPr lang="pl-PL" sz="24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2018-2021</a:t>
            </a:r>
          </a:p>
          <a:p>
            <a:pPr algn="ctr"/>
            <a:r>
              <a:rPr lang="pl-PL" sz="2400" dirty="0">
                <a:latin typeface="Encode Sans Compressed" panose="02000000000000000000" pitchFamily="2" charset="-18"/>
              </a:rPr>
              <a:t> </a:t>
            </a:r>
          </a:p>
          <a:p>
            <a:pPr algn="ctr"/>
            <a:r>
              <a:rPr lang="pl-PL" sz="2400" dirty="0">
                <a:latin typeface="Encode Sans Compressed" panose="02000000000000000000" pitchFamily="2" charset="-18"/>
              </a:rPr>
              <a:t>Wartość zadania: </a:t>
            </a:r>
            <a:r>
              <a:rPr lang="pl-PL" sz="24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30,2 mln zł</a:t>
            </a:r>
            <a:r>
              <a:rPr lang="pl-PL" sz="2400" dirty="0">
                <a:latin typeface="Encode Sans Compressed" panose="02000000000000000000" pitchFamily="2" charset="-18"/>
              </a:rPr>
              <a:t>,</a:t>
            </a:r>
          </a:p>
          <a:p>
            <a:pPr algn="ctr"/>
            <a:endParaRPr lang="pl-PL" sz="2400" dirty="0">
              <a:latin typeface="Encode Sans Compressed" panose="02000000000000000000" pitchFamily="2" charset="-18"/>
            </a:endParaRPr>
          </a:p>
          <a:p>
            <a:pPr algn="ctr"/>
            <a:r>
              <a:rPr lang="pl-PL" sz="2400" dirty="0">
                <a:latin typeface="Encode Sans Compressed" panose="02000000000000000000" pitchFamily="2" charset="-18"/>
              </a:rPr>
              <a:t>w tym dofinansowanie UE: </a:t>
            </a:r>
            <a:r>
              <a:rPr lang="pl-PL" sz="24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25,1 mln zł</a:t>
            </a:r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4E3C1678-1ABF-4D80-9C3B-C79E7E201417}"/>
              </a:ext>
            </a:extLst>
          </p:cNvPr>
          <p:cNvSpPr txBox="1"/>
          <p:nvPr/>
        </p:nvSpPr>
        <p:spPr>
          <a:xfrm>
            <a:off x="0" y="2504662"/>
            <a:ext cx="561892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400" b="1" dirty="0">
                <a:latin typeface="Encode Sans Compressed" panose="02000000000000000000" pitchFamily="2" charset="-18"/>
              </a:rPr>
              <a:t>Odcinek od Huty Szklanej do Kuźnicy Żelichowskiej</a:t>
            </a:r>
          </a:p>
          <a:p>
            <a:pPr algn="ctr"/>
            <a:r>
              <a:rPr lang="pl-PL" sz="2400" dirty="0">
                <a:latin typeface="Encode Sans Compressed" panose="02000000000000000000" pitchFamily="2" charset="-18"/>
              </a:rPr>
              <a:t>Realizacja w latach </a:t>
            </a:r>
            <a:r>
              <a:rPr lang="pl-PL" sz="24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2018-2021</a:t>
            </a:r>
          </a:p>
          <a:p>
            <a:pPr algn="ctr"/>
            <a:r>
              <a:rPr lang="pl-PL" sz="2400" dirty="0">
                <a:latin typeface="Encode Sans Compressed" panose="02000000000000000000" pitchFamily="2" charset="-18"/>
              </a:rPr>
              <a:t> </a:t>
            </a:r>
          </a:p>
          <a:p>
            <a:pPr algn="ctr"/>
            <a:r>
              <a:rPr lang="pl-PL" sz="2400" dirty="0">
                <a:latin typeface="Encode Sans Compressed" panose="02000000000000000000" pitchFamily="2" charset="-18"/>
              </a:rPr>
              <a:t>Wartość zadania: </a:t>
            </a:r>
            <a:r>
              <a:rPr lang="pl-PL" sz="24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47,8 mln zł</a:t>
            </a:r>
            <a:r>
              <a:rPr lang="pl-PL" sz="2400" dirty="0">
                <a:latin typeface="Encode Sans Compressed" panose="02000000000000000000" pitchFamily="2" charset="-18"/>
              </a:rPr>
              <a:t>,</a:t>
            </a:r>
          </a:p>
          <a:p>
            <a:pPr algn="ctr"/>
            <a:endParaRPr lang="pl-PL" sz="2400" dirty="0">
              <a:latin typeface="Encode Sans Compressed" panose="02000000000000000000" pitchFamily="2" charset="-18"/>
            </a:endParaRPr>
          </a:p>
          <a:p>
            <a:pPr algn="ctr"/>
            <a:r>
              <a:rPr lang="pl-PL" sz="2400" dirty="0">
                <a:latin typeface="Encode Sans Compressed" panose="02000000000000000000" pitchFamily="2" charset="-18"/>
              </a:rPr>
              <a:t>w tym dofinansowanie UE: </a:t>
            </a:r>
            <a:r>
              <a:rPr lang="pl-PL" sz="24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38,6 mln zł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96240" y="1238566"/>
            <a:ext cx="11649986" cy="1266096"/>
          </a:xfrm>
        </p:spPr>
        <p:txBody>
          <a:bodyPr>
            <a:normAutofit fontScale="47500" lnSpcReduction="20000"/>
          </a:bodyPr>
          <a:lstStyle/>
          <a:p>
            <a:pPr marL="0" indent="0" algn="ctr">
              <a:buNone/>
            </a:pPr>
            <a:r>
              <a:rPr lang="pl-PL" sz="53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Rozbudowa DW 123 </a:t>
            </a:r>
          </a:p>
          <a:p>
            <a:pPr marL="0" indent="0" algn="ctr">
              <a:buNone/>
            </a:pPr>
            <a:r>
              <a:rPr lang="pl-PL" sz="5300" b="1" dirty="0">
                <a:latin typeface="Encode Sans Compressed" panose="02000000000000000000" pitchFamily="2" charset="-18"/>
              </a:rPr>
              <a:t>od Huty Szklanej do DK 22 w Przesiekach</a:t>
            </a:r>
          </a:p>
          <a:p>
            <a:pPr marL="0" indent="0" algn="ctr">
              <a:buNone/>
            </a:pPr>
            <a:r>
              <a:rPr lang="pl-PL" sz="5300" b="1" dirty="0">
                <a:latin typeface="Encode Sans Compressed" panose="02000000000000000000" pitchFamily="2" charset="-18"/>
              </a:rPr>
              <a:t>- inwestycja podzielona na 2 zadania</a:t>
            </a:r>
          </a:p>
          <a:p>
            <a:pPr marL="0" indent="0" algn="ctr">
              <a:buNone/>
            </a:pPr>
            <a:endParaRPr lang="pl-PL" dirty="0"/>
          </a:p>
          <a:p>
            <a:pPr marL="0" indent="0" algn="ctr">
              <a:buNone/>
            </a:pPr>
            <a:endParaRPr lang="pl-PL" dirty="0"/>
          </a:p>
          <a:p>
            <a:pPr marL="0" indent="0" algn="ctr">
              <a:buNone/>
            </a:pPr>
            <a:endParaRPr lang="pl-PL" dirty="0"/>
          </a:p>
        </p:txBody>
      </p:sp>
      <p:pic>
        <p:nvPicPr>
          <p:cNvPr id="10" name="Obraz 9">
            <a:extLst>
              <a:ext uri="{FF2B5EF4-FFF2-40B4-BE49-F238E27FC236}">
                <a16:creationId xmlns:a16="http://schemas.microsoft.com/office/drawing/2014/main" id="{5C4868BD-0416-42A8-8162-5432573E10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05560"/>
            <a:ext cx="7152280" cy="424688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id="{560C2324-A97A-4B11-AFF0-A465DBB48F3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1604" y="2653382"/>
            <a:ext cx="7322696" cy="4204618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1767513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ole tekstowe 12">
            <a:extLst>
              <a:ext uri="{FF2B5EF4-FFF2-40B4-BE49-F238E27FC236}">
                <a16:creationId xmlns:a16="http://schemas.microsoft.com/office/drawing/2014/main" id="{486EF245-0440-4BCB-A028-3E94B1879DE1}"/>
              </a:ext>
            </a:extLst>
          </p:cNvPr>
          <p:cNvSpPr txBox="1"/>
          <p:nvPr/>
        </p:nvSpPr>
        <p:spPr>
          <a:xfrm>
            <a:off x="6641136" y="4014680"/>
            <a:ext cx="533482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400" dirty="0">
                <a:latin typeface="Encode Sans Compressed" panose="02000000000000000000" pitchFamily="2" charset="-18"/>
              </a:rPr>
              <a:t>Realizacja w latach </a:t>
            </a:r>
            <a:r>
              <a:rPr lang="pl-PL" sz="24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2019-2021</a:t>
            </a:r>
          </a:p>
          <a:p>
            <a:pPr algn="ctr"/>
            <a:endParaRPr lang="pl-PL" sz="2400" b="1" dirty="0">
              <a:solidFill>
                <a:srgbClr val="FF0000"/>
              </a:solidFill>
              <a:latin typeface="Encode Sans Compressed" panose="02000000000000000000" pitchFamily="2" charset="-18"/>
            </a:endParaRPr>
          </a:p>
          <a:p>
            <a:pPr algn="ctr"/>
            <a:r>
              <a:rPr lang="pl-PL" sz="2400" dirty="0">
                <a:latin typeface="Encode Sans Compressed" panose="02000000000000000000" pitchFamily="2" charset="-18"/>
              </a:rPr>
              <a:t>Wartość zadania: </a:t>
            </a:r>
            <a:r>
              <a:rPr lang="pl-PL" sz="24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24,6 mln zł</a:t>
            </a:r>
            <a:r>
              <a:rPr lang="pl-PL" sz="2400" dirty="0">
                <a:latin typeface="Encode Sans Compressed" panose="02000000000000000000" pitchFamily="2" charset="-18"/>
              </a:rPr>
              <a:t>,</a:t>
            </a:r>
          </a:p>
          <a:p>
            <a:pPr algn="ctr"/>
            <a:endParaRPr lang="pl-PL" sz="2400" dirty="0">
              <a:latin typeface="Encode Sans Compressed" panose="02000000000000000000" pitchFamily="2" charset="-18"/>
            </a:endParaRPr>
          </a:p>
          <a:p>
            <a:pPr algn="ctr"/>
            <a:r>
              <a:rPr lang="pl-PL" sz="2400" dirty="0">
                <a:latin typeface="Encode Sans Compressed" panose="02000000000000000000" pitchFamily="2" charset="-18"/>
              </a:rPr>
              <a:t>w tym dofinansowanie UE: </a:t>
            </a:r>
            <a:r>
              <a:rPr lang="pl-PL" sz="24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20,5 mln zł</a:t>
            </a:r>
          </a:p>
          <a:p>
            <a:pPr algn="ctr"/>
            <a:endParaRPr lang="pl-PL" sz="2400" b="1" dirty="0">
              <a:solidFill>
                <a:srgbClr val="FF0000"/>
              </a:solidFill>
              <a:latin typeface="Encode Sans Compressed" panose="02000000000000000000" pitchFamily="2" charset="-18"/>
            </a:endParaRPr>
          </a:p>
          <a:p>
            <a:pPr algn="ctr"/>
            <a:r>
              <a:rPr lang="pl-PL" sz="2400" b="1" dirty="0">
                <a:latin typeface="Encode Sans Compressed" panose="02000000000000000000" pitchFamily="2" charset="-18"/>
              </a:rPr>
              <a:t>Zadanie zakończone we wrześniu 2021 r.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30727" y="1211216"/>
            <a:ext cx="11433810" cy="761686"/>
          </a:xfrm>
        </p:spPr>
        <p:txBody>
          <a:bodyPr>
            <a:normAutofit fontScale="62500" lnSpcReduction="20000"/>
          </a:bodyPr>
          <a:lstStyle/>
          <a:p>
            <a:pPr marL="0" indent="0" algn="ctr">
              <a:buNone/>
            </a:pPr>
            <a:r>
              <a:rPr lang="pl-PL" sz="40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Rozbudowa DW 305 </a:t>
            </a:r>
          </a:p>
          <a:p>
            <a:pPr marL="0" indent="0" algn="ctr">
              <a:buNone/>
            </a:pPr>
            <a:r>
              <a:rPr lang="pl-PL" sz="4000" b="1" dirty="0">
                <a:latin typeface="Encode Sans Compressed" panose="02000000000000000000" pitchFamily="2" charset="-18"/>
              </a:rPr>
              <a:t>na terenie powiatu leszczyńskiego</a:t>
            </a:r>
          </a:p>
          <a:p>
            <a:pPr marL="0" indent="0" algn="ctr">
              <a:buNone/>
            </a:pPr>
            <a:endParaRPr lang="pl-PL" dirty="0"/>
          </a:p>
          <a:p>
            <a:pPr marL="0" indent="0" algn="ctr">
              <a:buNone/>
            </a:pPr>
            <a:endParaRPr lang="pl-PL" dirty="0"/>
          </a:p>
          <a:p>
            <a:pPr marL="0" indent="0" algn="ctr">
              <a:buNone/>
            </a:pPr>
            <a:endParaRPr lang="pl-PL" dirty="0"/>
          </a:p>
        </p:txBody>
      </p:sp>
      <p:sp>
        <p:nvSpPr>
          <p:cNvPr id="37" name="Tytuł 1">
            <a:extLst>
              <a:ext uri="{FF2B5EF4-FFF2-40B4-BE49-F238E27FC236}">
                <a16:creationId xmlns:a16="http://schemas.microsoft.com/office/drawing/2014/main" id="{80AF1E69-76F9-4B9D-9B35-FCDA86276F40}"/>
              </a:ext>
            </a:extLst>
          </p:cNvPr>
          <p:cNvSpPr txBox="1">
            <a:spLocks/>
          </p:cNvSpPr>
          <p:nvPr/>
        </p:nvSpPr>
        <p:spPr>
          <a:xfrm>
            <a:off x="838200" y="305763"/>
            <a:ext cx="10515600" cy="76930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small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  <a:t>Realizacja zadań na drogach wojewódzkich </a:t>
            </a:r>
            <a:b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  <a:t>Województwa Wielkopolskiego w 2021 r.</a:t>
            </a:r>
          </a:p>
        </p:txBody>
      </p:sp>
      <p:pic>
        <p:nvPicPr>
          <p:cNvPr id="14" name="Obraz 1">
            <a:extLst>
              <a:ext uri="{FF2B5EF4-FFF2-40B4-BE49-F238E27FC236}">
                <a16:creationId xmlns:a16="http://schemas.microsoft.com/office/drawing/2014/main" id="{A83A82DA-85E9-4F03-9120-41F1C358C5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9450" y="-118824"/>
            <a:ext cx="5753100" cy="727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pole tekstowe 11">
            <a:extLst>
              <a:ext uri="{FF2B5EF4-FFF2-40B4-BE49-F238E27FC236}">
                <a16:creationId xmlns:a16="http://schemas.microsoft.com/office/drawing/2014/main" id="{37C96DFC-7445-402B-BC5A-8D0F589BBC7C}"/>
              </a:ext>
            </a:extLst>
          </p:cNvPr>
          <p:cNvSpPr txBox="1"/>
          <p:nvPr/>
        </p:nvSpPr>
        <p:spPr>
          <a:xfrm>
            <a:off x="6641136" y="4093959"/>
            <a:ext cx="5804452" cy="639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l-PL"/>
          </a:p>
        </p:txBody>
      </p:sp>
      <p:grpSp>
        <p:nvGrpSpPr>
          <p:cNvPr id="16" name="Grupa 15">
            <a:extLst>
              <a:ext uri="{FF2B5EF4-FFF2-40B4-BE49-F238E27FC236}">
                <a16:creationId xmlns:a16="http://schemas.microsoft.com/office/drawing/2014/main" id="{579EA38B-A946-4C91-9240-2655E49A10CE}"/>
              </a:ext>
            </a:extLst>
          </p:cNvPr>
          <p:cNvGrpSpPr/>
          <p:nvPr/>
        </p:nvGrpSpPr>
        <p:grpSpPr>
          <a:xfrm>
            <a:off x="5808453" y="114141"/>
            <a:ext cx="2838526" cy="855425"/>
            <a:chOff x="5609671" y="538728"/>
            <a:chExt cx="2838526" cy="855425"/>
          </a:xfrm>
        </p:grpSpPr>
        <p:sp>
          <p:nvSpPr>
            <p:cNvPr id="17" name="Freeform 20">
              <a:extLst>
                <a:ext uri="{FF2B5EF4-FFF2-40B4-BE49-F238E27FC236}">
                  <a16:creationId xmlns:a16="http://schemas.microsoft.com/office/drawing/2014/main" id="{AA5F970C-A4D1-4CDA-B9B5-8EFF80BB9CE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9671" y="838528"/>
              <a:ext cx="123825" cy="555625"/>
            </a:xfrm>
            <a:custGeom>
              <a:avLst/>
              <a:gdLst>
                <a:gd name="T0" fmla="*/ 76 w 195"/>
                <a:gd name="T1" fmla="*/ 0 h 875"/>
                <a:gd name="T2" fmla="*/ 1 w 195"/>
                <a:gd name="T3" fmla="*/ 293 h 875"/>
                <a:gd name="T4" fmla="*/ 84 w 195"/>
                <a:gd name="T5" fmla="*/ 788 h 875"/>
                <a:gd name="T6" fmla="*/ 189 w 195"/>
                <a:gd name="T7" fmla="*/ 818 h 875"/>
                <a:gd name="T8" fmla="*/ 121 w 195"/>
                <a:gd name="T9" fmla="*/ 818 h 8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5" h="875">
                  <a:moveTo>
                    <a:pt x="76" y="0"/>
                  </a:moveTo>
                  <a:cubicBezTo>
                    <a:pt x="38" y="81"/>
                    <a:pt x="0" y="162"/>
                    <a:pt x="1" y="293"/>
                  </a:cubicBezTo>
                  <a:cubicBezTo>
                    <a:pt x="2" y="424"/>
                    <a:pt x="53" y="701"/>
                    <a:pt x="84" y="788"/>
                  </a:cubicBezTo>
                  <a:cubicBezTo>
                    <a:pt x="115" y="875"/>
                    <a:pt x="183" y="813"/>
                    <a:pt x="189" y="818"/>
                  </a:cubicBezTo>
                  <a:cubicBezTo>
                    <a:pt x="195" y="823"/>
                    <a:pt x="158" y="820"/>
                    <a:pt x="121" y="818"/>
                  </a:cubicBezTo>
                </a:path>
              </a:pathLst>
            </a:custGeom>
            <a:noFill/>
            <a:ln w="38100">
              <a:solidFill>
                <a:srgbClr val="FF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dirty="0"/>
            </a:p>
          </p:txBody>
        </p:sp>
        <p:sp>
          <p:nvSpPr>
            <p:cNvPr id="18" name="Rectangle 31">
              <a:extLst>
                <a:ext uri="{FF2B5EF4-FFF2-40B4-BE49-F238E27FC236}">
                  <a16:creationId xmlns:a16="http://schemas.microsoft.com/office/drawing/2014/main" id="{BA30BE0A-0A91-4073-A450-69BBA271DA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6922" y="538728"/>
              <a:ext cx="2581275" cy="84613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800" b="1" i="1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odc. Solec do mostu na Południowym Kanale Obry</a:t>
              </a:r>
              <a:r>
                <a:rPr kumimoji="0" lang="pl-PL" altLang="pl-PL" sz="8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br>
                <a:rPr kumimoji="0" lang="pl-PL" altLang="pl-PL" sz="8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</a:br>
              <a:r>
                <a:rPr kumimoji="0" lang="pl-PL" altLang="pl-PL" sz="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Wartość: </a:t>
              </a:r>
              <a:r>
                <a:rPr lang="pl-PL" altLang="pl-PL" sz="800" b="1" dirty="0"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7</a:t>
              </a:r>
              <a:r>
                <a:rPr kumimoji="0" lang="pl-PL" altLang="pl-PL" sz="8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mln zł</a:t>
              </a:r>
              <a:br>
                <a:rPr kumimoji="0" lang="pl-PL" altLang="pl-PL" sz="8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</a:br>
              <a:r>
                <a:rPr kumimoji="0" lang="pl-PL" altLang="pl-PL" sz="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dł. </a:t>
              </a:r>
              <a:r>
                <a:rPr kumimoji="0" lang="pl-PL" altLang="pl-PL" sz="8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1,7 km</a:t>
              </a:r>
              <a:br>
                <a:rPr kumimoji="0" lang="pl-PL" altLang="pl-PL" sz="8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</a:br>
              <a:r>
                <a:rPr kumimoji="0" lang="pl-PL" altLang="pl-PL" sz="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Termin zakończenia:</a:t>
              </a:r>
              <a:br>
                <a:rPr kumimoji="0" lang="pl-PL" altLang="pl-PL" sz="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</a:br>
              <a:r>
                <a:rPr kumimoji="0" lang="pl-PL" altLang="pl-PL" sz="10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2022 r.</a:t>
              </a:r>
              <a:br>
                <a:rPr kumimoji="0" lang="pl-PL" altLang="pl-PL" sz="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</a:br>
              <a:br>
                <a:rPr kumimoji="0" lang="pl-PL" altLang="pl-PL" sz="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</a:br>
              <a:endParaRPr kumimoji="0" lang="pl-PL" altLang="pl-PL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br>
                <a:rPr kumimoji="0" lang="pl-PL" altLang="pl-PL" sz="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</a:br>
              <a:br>
                <a:rPr kumimoji="0" lang="pl-PL" altLang="pl-PL" sz="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</a:br>
              <a:endParaRPr kumimoji="0" lang="pl-PL" altLang="pl-PL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l-PL" altLang="pl-PL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sp>
        <p:nvSpPr>
          <p:cNvPr id="19" name="AutoShape 21">
            <a:extLst>
              <a:ext uri="{FF2B5EF4-FFF2-40B4-BE49-F238E27FC236}">
                <a16:creationId xmlns:a16="http://schemas.microsoft.com/office/drawing/2014/main" id="{DE4AC481-1F07-43A4-A09A-4FF4FE69EAFE}"/>
              </a:ext>
            </a:extLst>
          </p:cNvPr>
          <p:cNvSpPr>
            <a:spLocks noChangeShapeType="1"/>
          </p:cNvSpPr>
          <p:nvPr/>
        </p:nvSpPr>
        <p:spPr bwMode="auto">
          <a:xfrm>
            <a:off x="6126163" y="1036876"/>
            <a:ext cx="0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grpSp>
        <p:nvGrpSpPr>
          <p:cNvPr id="20" name="Grupa 19">
            <a:extLst>
              <a:ext uri="{FF2B5EF4-FFF2-40B4-BE49-F238E27FC236}">
                <a16:creationId xmlns:a16="http://schemas.microsoft.com/office/drawing/2014/main" id="{B0AD8A45-57AC-4614-ADDD-D101C729829A}"/>
              </a:ext>
            </a:extLst>
          </p:cNvPr>
          <p:cNvGrpSpPr/>
          <p:nvPr/>
        </p:nvGrpSpPr>
        <p:grpSpPr>
          <a:xfrm>
            <a:off x="4243388" y="4160364"/>
            <a:ext cx="3377444" cy="2595562"/>
            <a:chOff x="4044606" y="4584951"/>
            <a:chExt cx="3377444" cy="2595562"/>
          </a:xfrm>
        </p:grpSpPr>
        <p:sp>
          <p:nvSpPr>
            <p:cNvPr id="21" name="Rectangle 34">
              <a:extLst>
                <a:ext uri="{FF2B5EF4-FFF2-40B4-BE49-F238E27FC236}">
                  <a16:creationId xmlns:a16="http://schemas.microsoft.com/office/drawing/2014/main" id="{0595DAB8-EAB1-4FF1-85C3-B7B7EAA3BA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44606" y="5274638"/>
              <a:ext cx="2070100" cy="96043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800" b="1" i="1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odc. od granicy powiatu leszczyńskiego </a:t>
              </a:r>
              <a:br>
                <a:rPr kumimoji="0" lang="pl-PL" altLang="pl-PL" sz="800" b="1" i="1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</a:br>
              <a:r>
                <a:rPr kumimoji="0" lang="pl-PL" altLang="pl-PL" sz="800" b="1" i="1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do granicy województwa wielkopolskiego </a:t>
              </a:r>
              <a:r>
                <a:rPr kumimoji="0" lang="pl-PL" altLang="pl-PL" sz="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wartość: </a:t>
              </a:r>
              <a:r>
                <a:rPr kumimoji="0" lang="pl-PL" altLang="pl-PL" sz="8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24,6 mln zł</a:t>
              </a:r>
              <a:br>
                <a:rPr kumimoji="0" lang="pl-PL" altLang="pl-PL" sz="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</a:br>
              <a:r>
                <a:rPr kumimoji="0" lang="pl-PL" altLang="pl-PL" sz="800" b="0" i="1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kumimoji="0" lang="pl-PL" altLang="pl-PL" sz="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dł. </a:t>
              </a:r>
              <a:r>
                <a:rPr kumimoji="0" lang="pl-PL" altLang="pl-PL" sz="8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8,4 km</a:t>
              </a:r>
              <a:br>
                <a:rPr kumimoji="0" lang="pl-PL" altLang="pl-PL" sz="800" b="1" i="1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</a:br>
              <a:r>
                <a:rPr kumimoji="0" lang="pl-PL" altLang="pl-PL" sz="1000" b="0" i="0" u="sng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Zadanie zakończone w </a:t>
              </a:r>
              <a:r>
                <a:rPr kumimoji="0" lang="pl-PL" altLang="pl-PL" sz="1000" b="1" i="0" u="sng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2021 r</a:t>
              </a:r>
              <a:endParaRPr kumimoji="0" lang="pl-PL" altLang="pl-PL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2" name="Freeform 22">
              <a:extLst>
                <a:ext uri="{FF2B5EF4-FFF2-40B4-BE49-F238E27FC236}">
                  <a16:creationId xmlns:a16="http://schemas.microsoft.com/office/drawing/2014/main" id="{1C34E271-B411-44AE-A86B-71896B405F75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2700" y="4584951"/>
              <a:ext cx="219075" cy="1573212"/>
            </a:xfrm>
            <a:custGeom>
              <a:avLst/>
              <a:gdLst>
                <a:gd name="T0" fmla="*/ 207 w 344"/>
                <a:gd name="T1" fmla="*/ 0 h 2477"/>
                <a:gd name="T2" fmla="*/ 328 w 344"/>
                <a:gd name="T3" fmla="*/ 449 h 2477"/>
                <a:gd name="T4" fmla="*/ 109 w 344"/>
                <a:gd name="T5" fmla="*/ 1239 h 2477"/>
                <a:gd name="T6" fmla="*/ 11 w 344"/>
                <a:gd name="T7" fmla="*/ 1849 h 2477"/>
                <a:gd name="T8" fmla="*/ 178 w 344"/>
                <a:gd name="T9" fmla="*/ 2477 h 2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4" h="2477">
                  <a:moveTo>
                    <a:pt x="207" y="0"/>
                  </a:moveTo>
                  <a:cubicBezTo>
                    <a:pt x="275" y="121"/>
                    <a:pt x="344" y="243"/>
                    <a:pt x="328" y="449"/>
                  </a:cubicBezTo>
                  <a:cubicBezTo>
                    <a:pt x="312" y="655"/>
                    <a:pt x="162" y="1006"/>
                    <a:pt x="109" y="1239"/>
                  </a:cubicBezTo>
                  <a:cubicBezTo>
                    <a:pt x="56" y="1472"/>
                    <a:pt x="0" y="1643"/>
                    <a:pt x="11" y="1849"/>
                  </a:cubicBezTo>
                  <a:cubicBezTo>
                    <a:pt x="22" y="2055"/>
                    <a:pt x="145" y="2372"/>
                    <a:pt x="178" y="2477"/>
                  </a:cubicBezTo>
                </a:path>
              </a:pathLst>
            </a:cu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23" name="Freeform 23">
              <a:extLst>
                <a:ext uri="{FF2B5EF4-FFF2-40B4-BE49-F238E27FC236}">
                  <a16:creationId xmlns:a16="http://schemas.microsoft.com/office/drawing/2014/main" id="{AC7EA2C3-30AF-4505-9843-2798A307CABC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7000" y="6158163"/>
              <a:ext cx="1035050" cy="1022350"/>
            </a:xfrm>
            <a:custGeom>
              <a:avLst/>
              <a:gdLst>
                <a:gd name="T0" fmla="*/ 0 w 1630"/>
                <a:gd name="T1" fmla="*/ 0 h 1610"/>
                <a:gd name="T2" fmla="*/ 87 w 1630"/>
                <a:gd name="T3" fmla="*/ 135 h 1610"/>
                <a:gd name="T4" fmla="*/ 237 w 1630"/>
                <a:gd name="T5" fmla="*/ 325 h 1610"/>
                <a:gd name="T6" fmla="*/ 507 w 1630"/>
                <a:gd name="T7" fmla="*/ 602 h 1610"/>
                <a:gd name="T8" fmla="*/ 945 w 1630"/>
                <a:gd name="T9" fmla="*/ 1045 h 1610"/>
                <a:gd name="T10" fmla="*/ 1302 w 1630"/>
                <a:gd name="T11" fmla="*/ 1397 h 1610"/>
                <a:gd name="T12" fmla="*/ 1452 w 1630"/>
                <a:gd name="T13" fmla="*/ 1483 h 1610"/>
                <a:gd name="T14" fmla="*/ 1584 w 1630"/>
                <a:gd name="T15" fmla="*/ 1547 h 1610"/>
                <a:gd name="T16" fmla="*/ 1630 w 1630"/>
                <a:gd name="T17" fmla="*/ 1610 h 1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0" h="1610">
                  <a:moveTo>
                    <a:pt x="0" y="0"/>
                  </a:moveTo>
                  <a:cubicBezTo>
                    <a:pt x="23" y="40"/>
                    <a:pt x="47" y="81"/>
                    <a:pt x="87" y="135"/>
                  </a:cubicBezTo>
                  <a:cubicBezTo>
                    <a:pt x="127" y="189"/>
                    <a:pt x="167" y="247"/>
                    <a:pt x="237" y="325"/>
                  </a:cubicBezTo>
                  <a:cubicBezTo>
                    <a:pt x="307" y="403"/>
                    <a:pt x="389" y="482"/>
                    <a:pt x="507" y="602"/>
                  </a:cubicBezTo>
                  <a:cubicBezTo>
                    <a:pt x="625" y="722"/>
                    <a:pt x="813" y="913"/>
                    <a:pt x="945" y="1045"/>
                  </a:cubicBezTo>
                  <a:cubicBezTo>
                    <a:pt x="1077" y="1177"/>
                    <a:pt x="1218" y="1324"/>
                    <a:pt x="1302" y="1397"/>
                  </a:cubicBezTo>
                  <a:cubicBezTo>
                    <a:pt x="1386" y="1470"/>
                    <a:pt x="1405" y="1458"/>
                    <a:pt x="1452" y="1483"/>
                  </a:cubicBezTo>
                  <a:cubicBezTo>
                    <a:pt x="1499" y="1508"/>
                    <a:pt x="1554" y="1526"/>
                    <a:pt x="1584" y="1547"/>
                  </a:cubicBezTo>
                  <a:cubicBezTo>
                    <a:pt x="1614" y="1568"/>
                    <a:pt x="1622" y="1600"/>
                    <a:pt x="1630" y="1610"/>
                  </a:cubicBezTo>
                </a:path>
              </a:pathLst>
            </a:cu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</p:grpSp>
      <p:grpSp>
        <p:nvGrpSpPr>
          <p:cNvPr id="24" name="Grupa 23">
            <a:extLst>
              <a:ext uri="{FF2B5EF4-FFF2-40B4-BE49-F238E27FC236}">
                <a16:creationId xmlns:a16="http://schemas.microsoft.com/office/drawing/2014/main" id="{8D3C6FC9-B589-4879-8593-F72A41AE4DCE}"/>
              </a:ext>
            </a:extLst>
          </p:cNvPr>
          <p:cNvGrpSpPr/>
          <p:nvPr/>
        </p:nvGrpSpPr>
        <p:grpSpPr>
          <a:xfrm>
            <a:off x="5928557" y="1510826"/>
            <a:ext cx="2836031" cy="2651125"/>
            <a:chOff x="5729775" y="1935413"/>
            <a:chExt cx="2836031" cy="2651125"/>
          </a:xfrm>
        </p:grpSpPr>
        <p:sp>
          <p:nvSpPr>
            <p:cNvPr id="25" name="Rectangle 32">
              <a:extLst>
                <a:ext uri="{FF2B5EF4-FFF2-40B4-BE49-F238E27FC236}">
                  <a16:creationId xmlns:a16="http://schemas.microsoft.com/office/drawing/2014/main" id="{AB7ACB7A-128E-42B4-A175-C5BA20277A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87768" y="2448888"/>
              <a:ext cx="2078038" cy="91122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800" b="1" i="1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odc. od m. Mochy do granicy powiatu leszczyńskiego </a:t>
              </a:r>
              <a:br>
                <a:rPr kumimoji="0" lang="pl-PL" altLang="pl-PL" sz="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</a:br>
              <a:r>
                <a:rPr kumimoji="0" lang="pl-PL" altLang="pl-PL" sz="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wartość: </a:t>
              </a:r>
              <a:r>
                <a:rPr kumimoji="0" lang="pl-PL" altLang="pl-PL" sz="8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24,2 mln zł</a:t>
              </a:r>
              <a:br>
                <a:rPr kumimoji="0" lang="pl-PL" altLang="pl-PL" sz="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</a:br>
              <a:r>
                <a:rPr kumimoji="0" lang="pl-PL" altLang="pl-PL" sz="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dł. </a:t>
              </a:r>
              <a:r>
                <a:rPr kumimoji="0" lang="pl-PL" altLang="pl-PL" sz="8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6,4 km</a:t>
              </a:r>
              <a:endParaRPr kumimoji="0" lang="pl-PL" altLang="pl-PL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1000" b="0" i="0" u="sng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Zadanie zakończone w </a:t>
              </a:r>
              <a:r>
                <a:rPr kumimoji="0" lang="pl-PL" altLang="pl-PL" sz="1000" b="1" i="0" u="sng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2019 r.</a:t>
              </a:r>
              <a:endParaRPr kumimoji="0" lang="pl-PL" altLang="pl-PL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l-PL" altLang="pl-PL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6" name="Freeform 24">
              <a:extLst>
                <a:ext uri="{FF2B5EF4-FFF2-40B4-BE49-F238E27FC236}">
                  <a16:creationId xmlns:a16="http://schemas.microsoft.com/office/drawing/2014/main" id="{89D7F9D4-9675-4BBB-9943-E64613FD5CA3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9775" y="1935413"/>
              <a:ext cx="490538" cy="2044700"/>
            </a:xfrm>
            <a:custGeom>
              <a:avLst/>
              <a:gdLst>
                <a:gd name="T0" fmla="*/ 319 w 772"/>
                <a:gd name="T1" fmla="*/ 0 h 3221"/>
                <a:gd name="T2" fmla="*/ 319 w 772"/>
                <a:gd name="T3" fmla="*/ 171 h 3221"/>
                <a:gd name="T4" fmla="*/ 274 w 772"/>
                <a:gd name="T5" fmla="*/ 249 h 3221"/>
                <a:gd name="T6" fmla="*/ 245 w 772"/>
                <a:gd name="T7" fmla="*/ 940 h 3221"/>
                <a:gd name="T8" fmla="*/ 35 w 772"/>
                <a:gd name="T9" fmla="*/ 2132 h 3221"/>
                <a:gd name="T10" fmla="*/ 35 w 772"/>
                <a:gd name="T11" fmla="*/ 2714 h 3221"/>
                <a:gd name="T12" fmla="*/ 67 w 772"/>
                <a:gd name="T13" fmla="*/ 2887 h 3221"/>
                <a:gd name="T14" fmla="*/ 176 w 772"/>
                <a:gd name="T15" fmla="*/ 3042 h 3221"/>
                <a:gd name="T16" fmla="*/ 772 w 772"/>
                <a:gd name="T17" fmla="*/ 3221 h 3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72" h="3221">
                  <a:moveTo>
                    <a:pt x="319" y="0"/>
                  </a:moveTo>
                  <a:cubicBezTo>
                    <a:pt x="322" y="65"/>
                    <a:pt x="326" y="130"/>
                    <a:pt x="319" y="171"/>
                  </a:cubicBezTo>
                  <a:cubicBezTo>
                    <a:pt x="312" y="212"/>
                    <a:pt x="286" y="121"/>
                    <a:pt x="274" y="249"/>
                  </a:cubicBezTo>
                  <a:cubicBezTo>
                    <a:pt x="262" y="377"/>
                    <a:pt x="285" y="626"/>
                    <a:pt x="245" y="940"/>
                  </a:cubicBezTo>
                  <a:cubicBezTo>
                    <a:pt x="205" y="1254"/>
                    <a:pt x="70" y="1836"/>
                    <a:pt x="35" y="2132"/>
                  </a:cubicBezTo>
                  <a:cubicBezTo>
                    <a:pt x="0" y="2428"/>
                    <a:pt x="30" y="2588"/>
                    <a:pt x="35" y="2714"/>
                  </a:cubicBezTo>
                  <a:cubicBezTo>
                    <a:pt x="40" y="2840"/>
                    <a:pt x="43" y="2832"/>
                    <a:pt x="67" y="2887"/>
                  </a:cubicBezTo>
                  <a:cubicBezTo>
                    <a:pt x="91" y="2942"/>
                    <a:pt x="59" y="2986"/>
                    <a:pt x="176" y="3042"/>
                  </a:cubicBezTo>
                  <a:cubicBezTo>
                    <a:pt x="293" y="3098"/>
                    <a:pt x="673" y="3188"/>
                    <a:pt x="772" y="3221"/>
                  </a:cubicBezTo>
                </a:path>
              </a:pathLst>
            </a:custGeom>
            <a:noFill/>
            <a:ln w="38100">
              <a:solidFill>
                <a:srgbClr val="823B0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27" name="Freeform 25">
              <a:extLst>
                <a:ext uri="{FF2B5EF4-FFF2-40B4-BE49-F238E27FC236}">
                  <a16:creationId xmlns:a16="http://schemas.microsoft.com/office/drawing/2014/main" id="{76FDD949-5CE8-4917-8A3D-3DEEE8D55557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6500" y="3980113"/>
              <a:ext cx="23813" cy="190500"/>
            </a:xfrm>
            <a:custGeom>
              <a:avLst/>
              <a:gdLst>
                <a:gd name="T0" fmla="*/ 37 w 37"/>
                <a:gd name="T1" fmla="*/ 0 h 299"/>
                <a:gd name="T2" fmla="*/ 0 w 37"/>
                <a:gd name="T3" fmla="*/ 299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7" h="299">
                  <a:moveTo>
                    <a:pt x="37" y="0"/>
                  </a:moveTo>
                  <a:cubicBezTo>
                    <a:pt x="21" y="126"/>
                    <a:pt x="5" y="253"/>
                    <a:pt x="0" y="299"/>
                  </a:cubicBezTo>
                </a:path>
              </a:pathLst>
            </a:custGeom>
            <a:noFill/>
            <a:ln w="38100">
              <a:solidFill>
                <a:srgbClr val="823B0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28" name="Freeform 26">
              <a:extLst>
                <a:ext uri="{FF2B5EF4-FFF2-40B4-BE49-F238E27FC236}">
                  <a16:creationId xmlns:a16="http://schemas.microsoft.com/office/drawing/2014/main" id="{8850BE9C-325E-4D04-BAF6-3A63BF9CA1B1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6500" y="4170613"/>
              <a:ext cx="215900" cy="415925"/>
            </a:xfrm>
            <a:custGeom>
              <a:avLst/>
              <a:gdLst>
                <a:gd name="T0" fmla="*/ 0 w 340"/>
                <a:gd name="T1" fmla="*/ 0 h 654"/>
                <a:gd name="T2" fmla="*/ 340 w 340"/>
                <a:gd name="T3" fmla="*/ 654 h 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40" h="654">
                  <a:moveTo>
                    <a:pt x="0" y="0"/>
                  </a:moveTo>
                  <a:cubicBezTo>
                    <a:pt x="141" y="272"/>
                    <a:pt x="283" y="545"/>
                    <a:pt x="340" y="654"/>
                  </a:cubicBezTo>
                </a:path>
              </a:pathLst>
            </a:custGeom>
            <a:noFill/>
            <a:ln w="38100">
              <a:solidFill>
                <a:srgbClr val="823B0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</p:grpSp>
      <p:grpSp>
        <p:nvGrpSpPr>
          <p:cNvPr id="29" name="Grupa 28">
            <a:extLst>
              <a:ext uri="{FF2B5EF4-FFF2-40B4-BE49-F238E27FC236}">
                <a16:creationId xmlns:a16="http://schemas.microsoft.com/office/drawing/2014/main" id="{2C6884F7-B980-4824-9C7E-3233A811CA1B}"/>
              </a:ext>
            </a:extLst>
          </p:cNvPr>
          <p:cNvGrpSpPr/>
          <p:nvPr/>
        </p:nvGrpSpPr>
        <p:grpSpPr>
          <a:xfrm>
            <a:off x="3517833" y="817565"/>
            <a:ext cx="2629799" cy="842963"/>
            <a:chOff x="3319051" y="1242152"/>
            <a:chExt cx="2629799" cy="842963"/>
          </a:xfrm>
        </p:grpSpPr>
        <p:sp>
          <p:nvSpPr>
            <p:cNvPr id="30" name="Rectangle 33">
              <a:extLst>
                <a:ext uri="{FF2B5EF4-FFF2-40B4-BE49-F238E27FC236}">
                  <a16:creationId xmlns:a16="http://schemas.microsoft.com/office/drawing/2014/main" id="{347F9A03-E883-4FF8-BE45-84CDD14806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9051" y="1242152"/>
              <a:ext cx="2249488" cy="842963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800" b="1" i="1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odc.  od mostu na Południowym Kanale Obry </a:t>
              </a:r>
              <a:br>
                <a:rPr kumimoji="0" lang="pl-PL" altLang="pl-PL" sz="800" b="1" i="1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</a:br>
              <a:r>
                <a:rPr kumimoji="0" lang="pl-PL" altLang="pl-PL" sz="800" b="1" i="1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do m. Mochy </a:t>
              </a:r>
              <a:r>
                <a:rPr kumimoji="0" lang="pl-PL" altLang="pl-PL" sz="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 </a:t>
              </a:r>
              <a:br>
                <a:rPr kumimoji="0" lang="pl-PL" altLang="pl-PL" sz="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</a:br>
              <a:r>
                <a:rPr kumimoji="0" lang="pl-PL" altLang="pl-PL" sz="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wartość: </a:t>
              </a:r>
              <a:r>
                <a:rPr kumimoji="0" lang="pl-PL" altLang="pl-PL" sz="8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20,3 mln zł</a:t>
              </a:r>
              <a:br>
                <a:rPr kumimoji="0" lang="pl-PL" altLang="pl-PL" sz="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</a:br>
              <a:r>
                <a:rPr kumimoji="0" lang="pl-PL" altLang="pl-PL" sz="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dł. </a:t>
              </a:r>
              <a:r>
                <a:rPr kumimoji="0" lang="pl-PL" altLang="pl-PL" sz="8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3,6 km</a:t>
              </a:r>
              <a:endParaRPr kumimoji="0" lang="pl-PL" altLang="pl-PL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1000" b="0" i="0" u="sng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Zadanie zakończone w </a:t>
              </a:r>
              <a:r>
                <a:rPr kumimoji="0" lang="pl-PL" altLang="pl-PL" sz="1000" b="1" i="0" u="sng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2018 r.</a:t>
              </a:r>
              <a:endParaRPr kumimoji="0" lang="pl-PL" altLang="pl-PL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br>
                <a:rPr kumimoji="0" lang="pl-PL" altLang="pl-PL" sz="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</a:br>
              <a:br>
                <a:rPr kumimoji="0" lang="pl-PL" altLang="pl-PL" sz="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</a:br>
              <a:endParaRPr kumimoji="0" lang="pl-PL" altLang="pl-PL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l-PL" altLang="pl-PL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1" name="Freeform 27">
              <a:extLst>
                <a:ext uri="{FF2B5EF4-FFF2-40B4-BE49-F238E27FC236}">
                  <a16:creationId xmlns:a16="http://schemas.microsoft.com/office/drawing/2014/main" id="{3E6D92FC-2AEC-4CD7-B30F-1237BAD6433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4700" y="1389313"/>
              <a:ext cx="184150" cy="633413"/>
            </a:xfrm>
            <a:custGeom>
              <a:avLst/>
              <a:gdLst>
                <a:gd name="T0" fmla="*/ 0 w 290"/>
                <a:gd name="T1" fmla="*/ 2 h 997"/>
                <a:gd name="T2" fmla="*/ 102 w 290"/>
                <a:gd name="T3" fmla="*/ 146 h 997"/>
                <a:gd name="T4" fmla="*/ 263 w 290"/>
                <a:gd name="T5" fmla="*/ 878 h 997"/>
                <a:gd name="T6" fmla="*/ 263 w 290"/>
                <a:gd name="T7" fmla="*/ 860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0" h="997">
                  <a:moveTo>
                    <a:pt x="0" y="2"/>
                  </a:moveTo>
                  <a:cubicBezTo>
                    <a:pt x="29" y="1"/>
                    <a:pt x="58" y="0"/>
                    <a:pt x="102" y="146"/>
                  </a:cubicBezTo>
                  <a:cubicBezTo>
                    <a:pt x="146" y="292"/>
                    <a:pt x="236" y="759"/>
                    <a:pt x="263" y="878"/>
                  </a:cubicBezTo>
                  <a:cubicBezTo>
                    <a:pt x="290" y="997"/>
                    <a:pt x="276" y="928"/>
                    <a:pt x="263" y="860"/>
                  </a:cubicBezTo>
                </a:path>
              </a:pathLst>
            </a:custGeom>
            <a:noFill/>
            <a:ln w="38100">
              <a:solidFill>
                <a:srgbClr val="7030A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</p:grpSp>
      <p:sp>
        <p:nvSpPr>
          <p:cNvPr id="32" name="Freeform 28">
            <a:extLst>
              <a:ext uri="{FF2B5EF4-FFF2-40B4-BE49-F238E27FC236}">
                <a16:creationId xmlns:a16="http://schemas.microsoft.com/office/drawing/2014/main" id="{59BA6A43-5803-45F3-94F6-BDE361F3DC33}"/>
              </a:ext>
            </a:extLst>
          </p:cNvPr>
          <p:cNvSpPr>
            <a:spLocks/>
          </p:cNvSpPr>
          <p:nvPr/>
        </p:nvSpPr>
        <p:spPr bwMode="auto">
          <a:xfrm>
            <a:off x="6417507" y="3538064"/>
            <a:ext cx="0" cy="17462"/>
          </a:xfrm>
          <a:custGeom>
            <a:avLst/>
            <a:gdLst>
              <a:gd name="T0" fmla="*/ 0 w 1"/>
              <a:gd name="T1" fmla="*/ 0 h 28"/>
              <a:gd name="T2" fmla="*/ 0 w 1"/>
              <a:gd name="T3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28">
                <a:moveTo>
                  <a:pt x="0" y="0"/>
                </a:moveTo>
                <a:cubicBezTo>
                  <a:pt x="0" y="11"/>
                  <a:pt x="0" y="23"/>
                  <a:pt x="0" y="28"/>
                </a:cubicBezTo>
              </a:path>
            </a:pathLst>
          </a:custGeom>
          <a:noFill/>
          <a:ln w="38100">
            <a:solidFill>
              <a:srgbClr val="823B0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33" name="Freeform 29">
            <a:extLst>
              <a:ext uri="{FF2B5EF4-FFF2-40B4-BE49-F238E27FC236}">
                <a16:creationId xmlns:a16="http://schemas.microsoft.com/office/drawing/2014/main" id="{D0AB7134-1753-492F-A070-94000EB5F0F7}"/>
              </a:ext>
            </a:extLst>
          </p:cNvPr>
          <p:cNvSpPr>
            <a:spLocks/>
          </p:cNvSpPr>
          <p:nvPr/>
        </p:nvSpPr>
        <p:spPr bwMode="auto">
          <a:xfrm>
            <a:off x="6395282" y="3711101"/>
            <a:ext cx="0" cy="33338"/>
          </a:xfrm>
          <a:custGeom>
            <a:avLst/>
            <a:gdLst>
              <a:gd name="T0" fmla="*/ 0 w 1"/>
              <a:gd name="T1" fmla="*/ 0 h 53"/>
              <a:gd name="T2" fmla="*/ 0 w 1"/>
              <a:gd name="T3" fmla="*/ 53 h 5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53">
                <a:moveTo>
                  <a:pt x="0" y="0"/>
                </a:moveTo>
                <a:cubicBezTo>
                  <a:pt x="0" y="22"/>
                  <a:pt x="0" y="44"/>
                  <a:pt x="0" y="53"/>
                </a:cubicBezTo>
              </a:path>
            </a:pathLst>
          </a:custGeom>
          <a:noFill/>
          <a:ln w="38100">
            <a:solidFill>
              <a:srgbClr val="823B0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34" name="Text Box 30">
            <a:extLst>
              <a:ext uri="{FF2B5EF4-FFF2-40B4-BE49-F238E27FC236}">
                <a16:creationId xmlns:a16="http://schemas.microsoft.com/office/drawing/2014/main" id="{25A36404-1C24-402A-94A2-82941A28B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24924" y="7786688"/>
            <a:ext cx="3876675" cy="381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35" name="Rectangle 35">
            <a:extLst>
              <a:ext uri="{FF2B5EF4-FFF2-40B4-BE49-F238E27FC236}">
                <a16:creationId xmlns:a16="http://schemas.microsoft.com/office/drawing/2014/main" id="{879199D8-3A32-4EA1-B2C2-325E01E0C7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64586" y="-4572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6" name="Rectangle 36">
            <a:extLst>
              <a:ext uri="{FF2B5EF4-FFF2-40B4-BE49-F238E27FC236}">
                <a16:creationId xmlns:a16="http://schemas.microsoft.com/office/drawing/2014/main" id="{E2F99B26-6859-4EF9-AA7E-A30EDB5B37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64586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948569BE-BC8B-48E1-838C-F0E2AAF1C5A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710" y="690451"/>
            <a:ext cx="8582906" cy="4126397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4" name="Obraz 3">
            <a:extLst>
              <a:ext uri="{FF2B5EF4-FFF2-40B4-BE49-F238E27FC236}">
                <a16:creationId xmlns:a16="http://schemas.microsoft.com/office/drawing/2014/main" id="{19106DD3-F0FA-4B58-A3C2-095B70549D0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66" y="2493668"/>
            <a:ext cx="8470281" cy="4072250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3377832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" grpId="0" build="p"/>
      <p:bldP spid="19" grpId="0" animBg="1"/>
      <p:bldP spid="32" grpId="0" animBg="1"/>
      <p:bldP spid="3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ole tekstowe 12">
            <a:extLst>
              <a:ext uri="{FF2B5EF4-FFF2-40B4-BE49-F238E27FC236}">
                <a16:creationId xmlns:a16="http://schemas.microsoft.com/office/drawing/2014/main" id="{486EF245-0440-4BCB-A028-3E94B1879DE1}"/>
              </a:ext>
            </a:extLst>
          </p:cNvPr>
          <p:cNvSpPr txBox="1"/>
          <p:nvPr/>
        </p:nvSpPr>
        <p:spPr>
          <a:xfrm>
            <a:off x="6641136" y="4014680"/>
            <a:ext cx="533482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400" dirty="0">
                <a:latin typeface="Encode Sans Compressed" panose="02000000000000000000" pitchFamily="2" charset="-18"/>
              </a:rPr>
              <a:t>Realizacja w latach </a:t>
            </a:r>
            <a:r>
              <a:rPr lang="pl-PL" sz="24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2019-2021</a:t>
            </a:r>
          </a:p>
          <a:p>
            <a:pPr algn="ctr"/>
            <a:endParaRPr lang="pl-PL" sz="2400" b="1" dirty="0">
              <a:solidFill>
                <a:srgbClr val="FF0000"/>
              </a:solidFill>
              <a:latin typeface="Encode Sans Compressed" panose="02000000000000000000" pitchFamily="2" charset="-18"/>
            </a:endParaRPr>
          </a:p>
          <a:p>
            <a:pPr algn="ctr"/>
            <a:r>
              <a:rPr lang="pl-PL" sz="2400" dirty="0">
                <a:latin typeface="Encode Sans Compressed" panose="02000000000000000000" pitchFamily="2" charset="-18"/>
              </a:rPr>
              <a:t>Wartość zadania: </a:t>
            </a:r>
            <a:r>
              <a:rPr lang="pl-PL" sz="24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24,6 mln zł</a:t>
            </a:r>
            <a:r>
              <a:rPr lang="pl-PL" sz="2400" dirty="0">
                <a:latin typeface="Encode Sans Compressed" panose="02000000000000000000" pitchFamily="2" charset="-18"/>
              </a:rPr>
              <a:t>,</a:t>
            </a:r>
          </a:p>
          <a:p>
            <a:pPr algn="ctr"/>
            <a:endParaRPr lang="pl-PL" sz="2400" dirty="0">
              <a:latin typeface="Encode Sans Compressed" panose="02000000000000000000" pitchFamily="2" charset="-18"/>
            </a:endParaRPr>
          </a:p>
          <a:p>
            <a:pPr algn="ctr"/>
            <a:r>
              <a:rPr lang="pl-PL" sz="2400" dirty="0">
                <a:latin typeface="Encode Sans Compressed" panose="02000000000000000000" pitchFamily="2" charset="-18"/>
              </a:rPr>
              <a:t>w tym dofinansowanie UE: </a:t>
            </a:r>
            <a:r>
              <a:rPr lang="pl-PL" sz="24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20,5 mln zł</a:t>
            </a:r>
          </a:p>
          <a:p>
            <a:pPr algn="ctr"/>
            <a:endParaRPr lang="pl-PL" sz="2400" b="1" dirty="0">
              <a:solidFill>
                <a:srgbClr val="FF0000"/>
              </a:solidFill>
              <a:latin typeface="Encode Sans Compressed" panose="02000000000000000000" pitchFamily="2" charset="-18"/>
            </a:endParaRPr>
          </a:p>
          <a:p>
            <a:pPr algn="ctr"/>
            <a:r>
              <a:rPr lang="pl-PL" sz="2400" b="1" dirty="0">
                <a:latin typeface="Encode Sans Compressed" panose="02000000000000000000" pitchFamily="2" charset="-18"/>
              </a:rPr>
              <a:t>Zadanie zakończone we wrześniu 2021 r.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30727" y="1211216"/>
            <a:ext cx="11433810" cy="761686"/>
          </a:xfrm>
        </p:spPr>
        <p:txBody>
          <a:bodyPr>
            <a:normAutofit fontScale="62500" lnSpcReduction="20000"/>
          </a:bodyPr>
          <a:lstStyle/>
          <a:p>
            <a:pPr marL="0" indent="0" algn="ctr">
              <a:buNone/>
            </a:pPr>
            <a:r>
              <a:rPr lang="pl-PL" sz="4000" b="1" dirty="0">
                <a:solidFill>
                  <a:srgbClr val="FF0000"/>
                </a:solidFill>
                <a:latin typeface="Encode Sans Compressed" panose="02000000000000000000" pitchFamily="2" charset="-18"/>
              </a:rPr>
              <a:t>Rozbudowa DW 305 </a:t>
            </a:r>
          </a:p>
          <a:p>
            <a:pPr marL="0" indent="0" algn="ctr">
              <a:buNone/>
            </a:pPr>
            <a:r>
              <a:rPr lang="pl-PL" sz="4000" b="1" dirty="0">
                <a:latin typeface="Encode Sans Compressed" panose="02000000000000000000" pitchFamily="2" charset="-18"/>
              </a:rPr>
              <a:t>na terenie powiatu leszczyńskiego</a:t>
            </a:r>
          </a:p>
          <a:p>
            <a:pPr marL="0" indent="0" algn="ctr">
              <a:buNone/>
            </a:pPr>
            <a:endParaRPr lang="pl-PL" dirty="0"/>
          </a:p>
          <a:p>
            <a:pPr marL="0" indent="0" algn="ctr">
              <a:buNone/>
            </a:pPr>
            <a:endParaRPr lang="pl-PL" dirty="0"/>
          </a:p>
          <a:p>
            <a:pPr marL="0" indent="0" algn="ctr">
              <a:buNone/>
            </a:pPr>
            <a:endParaRPr lang="pl-PL" dirty="0"/>
          </a:p>
        </p:txBody>
      </p:sp>
      <p:sp>
        <p:nvSpPr>
          <p:cNvPr id="37" name="Tytuł 1">
            <a:extLst>
              <a:ext uri="{FF2B5EF4-FFF2-40B4-BE49-F238E27FC236}">
                <a16:creationId xmlns:a16="http://schemas.microsoft.com/office/drawing/2014/main" id="{80AF1E69-76F9-4B9D-9B35-FCDA86276F40}"/>
              </a:ext>
            </a:extLst>
          </p:cNvPr>
          <p:cNvSpPr txBox="1">
            <a:spLocks/>
          </p:cNvSpPr>
          <p:nvPr/>
        </p:nvSpPr>
        <p:spPr>
          <a:xfrm>
            <a:off x="838200" y="305763"/>
            <a:ext cx="10515600" cy="76930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small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  <a:t>Realizacja zadań na drogach wojewódzkich </a:t>
            </a:r>
            <a:b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  <a:t>Województwa Wielkopolskiego w 2021 r.</a:t>
            </a:r>
          </a:p>
        </p:txBody>
      </p:sp>
      <p:pic>
        <p:nvPicPr>
          <p:cNvPr id="14" name="Obraz 1">
            <a:extLst>
              <a:ext uri="{FF2B5EF4-FFF2-40B4-BE49-F238E27FC236}">
                <a16:creationId xmlns:a16="http://schemas.microsoft.com/office/drawing/2014/main" id="{A83A82DA-85E9-4F03-9120-41F1C358C5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018" y="-228600"/>
            <a:ext cx="5753100" cy="727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pole tekstowe 11">
            <a:extLst>
              <a:ext uri="{FF2B5EF4-FFF2-40B4-BE49-F238E27FC236}">
                <a16:creationId xmlns:a16="http://schemas.microsoft.com/office/drawing/2014/main" id="{37C96DFC-7445-402B-BC5A-8D0F589BBC7C}"/>
              </a:ext>
            </a:extLst>
          </p:cNvPr>
          <p:cNvSpPr txBox="1"/>
          <p:nvPr/>
        </p:nvSpPr>
        <p:spPr>
          <a:xfrm>
            <a:off x="6641136" y="4093959"/>
            <a:ext cx="5804452" cy="639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l-PL"/>
          </a:p>
        </p:txBody>
      </p:sp>
      <p:grpSp>
        <p:nvGrpSpPr>
          <p:cNvPr id="16" name="Grupa 15">
            <a:extLst>
              <a:ext uri="{FF2B5EF4-FFF2-40B4-BE49-F238E27FC236}">
                <a16:creationId xmlns:a16="http://schemas.microsoft.com/office/drawing/2014/main" id="{579EA38B-A946-4C91-9240-2655E49A10CE}"/>
              </a:ext>
            </a:extLst>
          </p:cNvPr>
          <p:cNvGrpSpPr/>
          <p:nvPr/>
        </p:nvGrpSpPr>
        <p:grpSpPr>
          <a:xfrm>
            <a:off x="3024735" y="0"/>
            <a:ext cx="2838526" cy="855425"/>
            <a:chOff x="5609671" y="538728"/>
            <a:chExt cx="2838526" cy="855425"/>
          </a:xfrm>
        </p:grpSpPr>
        <p:sp>
          <p:nvSpPr>
            <p:cNvPr id="17" name="Freeform 20">
              <a:extLst>
                <a:ext uri="{FF2B5EF4-FFF2-40B4-BE49-F238E27FC236}">
                  <a16:creationId xmlns:a16="http://schemas.microsoft.com/office/drawing/2014/main" id="{AA5F970C-A4D1-4CDA-B9B5-8EFF80BB9CE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9671" y="838528"/>
              <a:ext cx="123825" cy="555625"/>
            </a:xfrm>
            <a:custGeom>
              <a:avLst/>
              <a:gdLst>
                <a:gd name="T0" fmla="*/ 76 w 195"/>
                <a:gd name="T1" fmla="*/ 0 h 875"/>
                <a:gd name="T2" fmla="*/ 1 w 195"/>
                <a:gd name="T3" fmla="*/ 293 h 875"/>
                <a:gd name="T4" fmla="*/ 84 w 195"/>
                <a:gd name="T5" fmla="*/ 788 h 875"/>
                <a:gd name="T6" fmla="*/ 189 w 195"/>
                <a:gd name="T7" fmla="*/ 818 h 875"/>
                <a:gd name="T8" fmla="*/ 121 w 195"/>
                <a:gd name="T9" fmla="*/ 818 h 8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5" h="875">
                  <a:moveTo>
                    <a:pt x="76" y="0"/>
                  </a:moveTo>
                  <a:cubicBezTo>
                    <a:pt x="38" y="81"/>
                    <a:pt x="0" y="162"/>
                    <a:pt x="1" y="293"/>
                  </a:cubicBezTo>
                  <a:cubicBezTo>
                    <a:pt x="2" y="424"/>
                    <a:pt x="53" y="701"/>
                    <a:pt x="84" y="788"/>
                  </a:cubicBezTo>
                  <a:cubicBezTo>
                    <a:pt x="115" y="875"/>
                    <a:pt x="183" y="813"/>
                    <a:pt x="189" y="818"/>
                  </a:cubicBezTo>
                  <a:cubicBezTo>
                    <a:pt x="195" y="823"/>
                    <a:pt x="158" y="820"/>
                    <a:pt x="121" y="818"/>
                  </a:cubicBezTo>
                </a:path>
              </a:pathLst>
            </a:custGeom>
            <a:noFill/>
            <a:ln w="38100">
              <a:solidFill>
                <a:srgbClr val="FF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 dirty="0"/>
            </a:p>
          </p:txBody>
        </p:sp>
        <p:sp>
          <p:nvSpPr>
            <p:cNvPr id="18" name="Rectangle 31">
              <a:extLst>
                <a:ext uri="{FF2B5EF4-FFF2-40B4-BE49-F238E27FC236}">
                  <a16:creationId xmlns:a16="http://schemas.microsoft.com/office/drawing/2014/main" id="{BA30BE0A-0A91-4073-A450-69BBA271DA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6922" y="538728"/>
              <a:ext cx="2581275" cy="84613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800" b="1" i="1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odc. Solec do mostu na Południowym Kanale Obry</a:t>
              </a:r>
              <a:r>
                <a:rPr kumimoji="0" lang="pl-PL" altLang="pl-PL" sz="8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br>
                <a:rPr kumimoji="0" lang="pl-PL" altLang="pl-PL" sz="8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</a:br>
              <a:r>
                <a:rPr kumimoji="0" lang="pl-PL" altLang="pl-PL" sz="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Wartość: </a:t>
              </a:r>
              <a:r>
                <a:rPr lang="pl-PL" altLang="pl-PL" sz="800" b="1" dirty="0"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7</a:t>
              </a:r>
              <a:r>
                <a:rPr kumimoji="0" lang="pl-PL" altLang="pl-PL" sz="8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mln zł</a:t>
              </a:r>
              <a:br>
                <a:rPr kumimoji="0" lang="pl-PL" altLang="pl-PL" sz="8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</a:br>
              <a:r>
                <a:rPr kumimoji="0" lang="pl-PL" altLang="pl-PL" sz="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dł. </a:t>
              </a:r>
              <a:r>
                <a:rPr kumimoji="0" lang="pl-PL" altLang="pl-PL" sz="8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1,7 km</a:t>
              </a:r>
              <a:br>
                <a:rPr kumimoji="0" lang="pl-PL" altLang="pl-PL" sz="8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</a:br>
              <a:r>
                <a:rPr kumimoji="0" lang="pl-PL" altLang="pl-PL" sz="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Termin zakończenia:</a:t>
              </a:r>
              <a:br>
                <a:rPr kumimoji="0" lang="pl-PL" altLang="pl-PL" sz="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</a:br>
              <a:r>
                <a:rPr kumimoji="0" lang="pl-PL" altLang="pl-PL" sz="10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2022 r.</a:t>
              </a:r>
              <a:br>
                <a:rPr kumimoji="0" lang="pl-PL" altLang="pl-PL" sz="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</a:br>
              <a:br>
                <a:rPr kumimoji="0" lang="pl-PL" altLang="pl-PL" sz="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</a:br>
              <a:endParaRPr kumimoji="0" lang="pl-PL" altLang="pl-PL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br>
                <a:rPr kumimoji="0" lang="pl-PL" altLang="pl-PL" sz="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</a:br>
              <a:br>
                <a:rPr kumimoji="0" lang="pl-PL" altLang="pl-PL" sz="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</a:br>
              <a:endParaRPr kumimoji="0" lang="pl-PL" altLang="pl-PL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l-PL" altLang="pl-PL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sp>
        <p:nvSpPr>
          <p:cNvPr id="19" name="AutoShape 21">
            <a:extLst>
              <a:ext uri="{FF2B5EF4-FFF2-40B4-BE49-F238E27FC236}">
                <a16:creationId xmlns:a16="http://schemas.microsoft.com/office/drawing/2014/main" id="{DE4AC481-1F07-43A4-A09A-4FF4FE69EAFE}"/>
              </a:ext>
            </a:extLst>
          </p:cNvPr>
          <p:cNvSpPr>
            <a:spLocks noChangeShapeType="1"/>
          </p:cNvSpPr>
          <p:nvPr/>
        </p:nvSpPr>
        <p:spPr bwMode="auto">
          <a:xfrm>
            <a:off x="6126163" y="1036876"/>
            <a:ext cx="0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grpSp>
        <p:nvGrpSpPr>
          <p:cNvPr id="20" name="Grupa 19">
            <a:extLst>
              <a:ext uri="{FF2B5EF4-FFF2-40B4-BE49-F238E27FC236}">
                <a16:creationId xmlns:a16="http://schemas.microsoft.com/office/drawing/2014/main" id="{B0AD8A45-57AC-4614-ADDD-D101C729829A}"/>
              </a:ext>
            </a:extLst>
          </p:cNvPr>
          <p:cNvGrpSpPr/>
          <p:nvPr/>
        </p:nvGrpSpPr>
        <p:grpSpPr>
          <a:xfrm>
            <a:off x="1492836" y="4055727"/>
            <a:ext cx="3377444" cy="2595562"/>
            <a:chOff x="4044606" y="4584951"/>
            <a:chExt cx="3377444" cy="2595562"/>
          </a:xfrm>
        </p:grpSpPr>
        <p:sp>
          <p:nvSpPr>
            <p:cNvPr id="21" name="Rectangle 34">
              <a:extLst>
                <a:ext uri="{FF2B5EF4-FFF2-40B4-BE49-F238E27FC236}">
                  <a16:creationId xmlns:a16="http://schemas.microsoft.com/office/drawing/2014/main" id="{0595DAB8-EAB1-4FF1-85C3-B7B7EAA3BA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44606" y="5274638"/>
              <a:ext cx="2070100" cy="96043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800" b="1" i="1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odc. od granicy powiatu leszczyńskiego </a:t>
              </a:r>
              <a:br>
                <a:rPr kumimoji="0" lang="pl-PL" altLang="pl-PL" sz="800" b="1" i="1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</a:br>
              <a:r>
                <a:rPr kumimoji="0" lang="pl-PL" altLang="pl-PL" sz="800" b="1" i="1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do granicy województwa wielkopolskiego </a:t>
              </a:r>
              <a:r>
                <a:rPr kumimoji="0" lang="pl-PL" altLang="pl-PL" sz="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wartość: </a:t>
              </a:r>
              <a:r>
                <a:rPr kumimoji="0" lang="pl-PL" altLang="pl-PL" sz="8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24,6 mln zł</a:t>
              </a:r>
              <a:br>
                <a:rPr kumimoji="0" lang="pl-PL" altLang="pl-PL" sz="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</a:br>
              <a:r>
                <a:rPr kumimoji="0" lang="pl-PL" altLang="pl-PL" sz="800" b="0" i="1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kumimoji="0" lang="pl-PL" altLang="pl-PL" sz="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dł. </a:t>
              </a:r>
              <a:r>
                <a:rPr kumimoji="0" lang="pl-PL" altLang="pl-PL" sz="8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8,4 km</a:t>
              </a:r>
              <a:br>
                <a:rPr kumimoji="0" lang="pl-PL" altLang="pl-PL" sz="800" b="1" i="1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</a:br>
              <a:r>
                <a:rPr kumimoji="0" lang="pl-PL" altLang="pl-PL" sz="1000" b="0" i="0" u="sng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Zadanie zakończone w </a:t>
              </a:r>
              <a:r>
                <a:rPr kumimoji="0" lang="pl-PL" altLang="pl-PL" sz="1000" b="1" i="0" u="sng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2021 r</a:t>
              </a:r>
              <a:endParaRPr kumimoji="0" lang="pl-PL" altLang="pl-PL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2" name="Freeform 22">
              <a:extLst>
                <a:ext uri="{FF2B5EF4-FFF2-40B4-BE49-F238E27FC236}">
                  <a16:creationId xmlns:a16="http://schemas.microsoft.com/office/drawing/2014/main" id="{1C34E271-B411-44AE-A86B-71896B405F75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2700" y="4584951"/>
              <a:ext cx="219075" cy="1573212"/>
            </a:xfrm>
            <a:custGeom>
              <a:avLst/>
              <a:gdLst>
                <a:gd name="T0" fmla="*/ 207 w 344"/>
                <a:gd name="T1" fmla="*/ 0 h 2477"/>
                <a:gd name="T2" fmla="*/ 328 w 344"/>
                <a:gd name="T3" fmla="*/ 449 h 2477"/>
                <a:gd name="T4" fmla="*/ 109 w 344"/>
                <a:gd name="T5" fmla="*/ 1239 h 2477"/>
                <a:gd name="T6" fmla="*/ 11 w 344"/>
                <a:gd name="T7" fmla="*/ 1849 h 2477"/>
                <a:gd name="T8" fmla="*/ 178 w 344"/>
                <a:gd name="T9" fmla="*/ 2477 h 2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4" h="2477">
                  <a:moveTo>
                    <a:pt x="207" y="0"/>
                  </a:moveTo>
                  <a:cubicBezTo>
                    <a:pt x="275" y="121"/>
                    <a:pt x="344" y="243"/>
                    <a:pt x="328" y="449"/>
                  </a:cubicBezTo>
                  <a:cubicBezTo>
                    <a:pt x="312" y="655"/>
                    <a:pt x="162" y="1006"/>
                    <a:pt x="109" y="1239"/>
                  </a:cubicBezTo>
                  <a:cubicBezTo>
                    <a:pt x="56" y="1472"/>
                    <a:pt x="0" y="1643"/>
                    <a:pt x="11" y="1849"/>
                  </a:cubicBezTo>
                  <a:cubicBezTo>
                    <a:pt x="22" y="2055"/>
                    <a:pt x="145" y="2372"/>
                    <a:pt x="178" y="2477"/>
                  </a:cubicBezTo>
                </a:path>
              </a:pathLst>
            </a:cu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23" name="Freeform 23">
              <a:extLst>
                <a:ext uri="{FF2B5EF4-FFF2-40B4-BE49-F238E27FC236}">
                  <a16:creationId xmlns:a16="http://schemas.microsoft.com/office/drawing/2014/main" id="{AC7EA2C3-30AF-4505-9843-2798A307CABC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7000" y="6158163"/>
              <a:ext cx="1035050" cy="1022350"/>
            </a:xfrm>
            <a:custGeom>
              <a:avLst/>
              <a:gdLst>
                <a:gd name="T0" fmla="*/ 0 w 1630"/>
                <a:gd name="T1" fmla="*/ 0 h 1610"/>
                <a:gd name="T2" fmla="*/ 87 w 1630"/>
                <a:gd name="T3" fmla="*/ 135 h 1610"/>
                <a:gd name="T4" fmla="*/ 237 w 1630"/>
                <a:gd name="T5" fmla="*/ 325 h 1610"/>
                <a:gd name="T6" fmla="*/ 507 w 1630"/>
                <a:gd name="T7" fmla="*/ 602 h 1610"/>
                <a:gd name="T8" fmla="*/ 945 w 1630"/>
                <a:gd name="T9" fmla="*/ 1045 h 1610"/>
                <a:gd name="T10" fmla="*/ 1302 w 1630"/>
                <a:gd name="T11" fmla="*/ 1397 h 1610"/>
                <a:gd name="T12" fmla="*/ 1452 w 1630"/>
                <a:gd name="T13" fmla="*/ 1483 h 1610"/>
                <a:gd name="T14" fmla="*/ 1584 w 1630"/>
                <a:gd name="T15" fmla="*/ 1547 h 1610"/>
                <a:gd name="T16" fmla="*/ 1630 w 1630"/>
                <a:gd name="T17" fmla="*/ 1610 h 1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0" h="1610">
                  <a:moveTo>
                    <a:pt x="0" y="0"/>
                  </a:moveTo>
                  <a:cubicBezTo>
                    <a:pt x="23" y="40"/>
                    <a:pt x="47" y="81"/>
                    <a:pt x="87" y="135"/>
                  </a:cubicBezTo>
                  <a:cubicBezTo>
                    <a:pt x="127" y="189"/>
                    <a:pt x="167" y="247"/>
                    <a:pt x="237" y="325"/>
                  </a:cubicBezTo>
                  <a:cubicBezTo>
                    <a:pt x="307" y="403"/>
                    <a:pt x="389" y="482"/>
                    <a:pt x="507" y="602"/>
                  </a:cubicBezTo>
                  <a:cubicBezTo>
                    <a:pt x="625" y="722"/>
                    <a:pt x="813" y="913"/>
                    <a:pt x="945" y="1045"/>
                  </a:cubicBezTo>
                  <a:cubicBezTo>
                    <a:pt x="1077" y="1177"/>
                    <a:pt x="1218" y="1324"/>
                    <a:pt x="1302" y="1397"/>
                  </a:cubicBezTo>
                  <a:cubicBezTo>
                    <a:pt x="1386" y="1470"/>
                    <a:pt x="1405" y="1458"/>
                    <a:pt x="1452" y="1483"/>
                  </a:cubicBezTo>
                  <a:cubicBezTo>
                    <a:pt x="1499" y="1508"/>
                    <a:pt x="1554" y="1526"/>
                    <a:pt x="1584" y="1547"/>
                  </a:cubicBezTo>
                  <a:cubicBezTo>
                    <a:pt x="1614" y="1568"/>
                    <a:pt x="1622" y="1600"/>
                    <a:pt x="1630" y="1610"/>
                  </a:cubicBezTo>
                </a:path>
              </a:pathLst>
            </a:cu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</p:grpSp>
      <p:grpSp>
        <p:nvGrpSpPr>
          <p:cNvPr id="24" name="Grupa 23">
            <a:extLst>
              <a:ext uri="{FF2B5EF4-FFF2-40B4-BE49-F238E27FC236}">
                <a16:creationId xmlns:a16="http://schemas.microsoft.com/office/drawing/2014/main" id="{8D3C6FC9-B589-4879-8593-F72A41AE4DCE}"/>
              </a:ext>
            </a:extLst>
          </p:cNvPr>
          <p:cNvGrpSpPr/>
          <p:nvPr/>
        </p:nvGrpSpPr>
        <p:grpSpPr>
          <a:xfrm>
            <a:off x="3159488" y="1378687"/>
            <a:ext cx="2836031" cy="2651125"/>
            <a:chOff x="5729775" y="1935413"/>
            <a:chExt cx="2836031" cy="2651125"/>
          </a:xfrm>
        </p:grpSpPr>
        <p:sp>
          <p:nvSpPr>
            <p:cNvPr id="25" name="Rectangle 32">
              <a:extLst>
                <a:ext uri="{FF2B5EF4-FFF2-40B4-BE49-F238E27FC236}">
                  <a16:creationId xmlns:a16="http://schemas.microsoft.com/office/drawing/2014/main" id="{AB7ACB7A-128E-42B4-A175-C5BA20277A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87768" y="2448888"/>
              <a:ext cx="2078038" cy="91122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800" b="1" i="1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odc. od m. Mochy do granicy powiatu leszczyńskiego </a:t>
              </a:r>
              <a:br>
                <a:rPr kumimoji="0" lang="pl-PL" altLang="pl-PL" sz="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</a:br>
              <a:r>
                <a:rPr kumimoji="0" lang="pl-PL" altLang="pl-PL" sz="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wartość: </a:t>
              </a:r>
              <a:r>
                <a:rPr kumimoji="0" lang="pl-PL" altLang="pl-PL" sz="8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24,2 mln zł</a:t>
              </a:r>
              <a:br>
                <a:rPr kumimoji="0" lang="pl-PL" altLang="pl-PL" sz="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</a:br>
              <a:r>
                <a:rPr kumimoji="0" lang="pl-PL" altLang="pl-PL" sz="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dł. </a:t>
              </a:r>
              <a:r>
                <a:rPr kumimoji="0" lang="pl-PL" altLang="pl-PL" sz="8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6,4 km</a:t>
              </a:r>
              <a:endParaRPr kumimoji="0" lang="pl-PL" altLang="pl-PL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1000" b="0" i="0" u="sng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Zadanie zakończone w </a:t>
              </a:r>
              <a:r>
                <a:rPr kumimoji="0" lang="pl-PL" altLang="pl-PL" sz="1000" b="1" i="0" u="sng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2019 r.</a:t>
              </a:r>
              <a:endParaRPr kumimoji="0" lang="pl-PL" altLang="pl-PL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l-PL" altLang="pl-PL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6" name="Freeform 24">
              <a:extLst>
                <a:ext uri="{FF2B5EF4-FFF2-40B4-BE49-F238E27FC236}">
                  <a16:creationId xmlns:a16="http://schemas.microsoft.com/office/drawing/2014/main" id="{89D7F9D4-9675-4BBB-9943-E64613FD5CA3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9775" y="1935413"/>
              <a:ext cx="490538" cy="2044700"/>
            </a:xfrm>
            <a:custGeom>
              <a:avLst/>
              <a:gdLst>
                <a:gd name="T0" fmla="*/ 319 w 772"/>
                <a:gd name="T1" fmla="*/ 0 h 3221"/>
                <a:gd name="T2" fmla="*/ 319 w 772"/>
                <a:gd name="T3" fmla="*/ 171 h 3221"/>
                <a:gd name="T4" fmla="*/ 274 w 772"/>
                <a:gd name="T5" fmla="*/ 249 h 3221"/>
                <a:gd name="T6" fmla="*/ 245 w 772"/>
                <a:gd name="T7" fmla="*/ 940 h 3221"/>
                <a:gd name="T8" fmla="*/ 35 w 772"/>
                <a:gd name="T9" fmla="*/ 2132 h 3221"/>
                <a:gd name="T10" fmla="*/ 35 w 772"/>
                <a:gd name="T11" fmla="*/ 2714 h 3221"/>
                <a:gd name="T12" fmla="*/ 67 w 772"/>
                <a:gd name="T13" fmla="*/ 2887 h 3221"/>
                <a:gd name="T14" fmla="*/ 176 w 772"/>
                <a:gd name="T15" fmla="*/ 3042 h 3221"/>
                <a:gd name="T16" fmla="*/ 772 w 772"/>
                <a:gd name="T17" fmla="*/ 3221 h 3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72" h="3221">
                  <a:moveTo>
                    <a:pt x="319" y="0"/>
                  </a:moveTo>
                  <a:cubicBezTo>
                    <a:pt x="322" y="65"/>
                    <a:pt x="326" y="130"/>
                    <a:pt x="319" y="171"/>
                  </a:cubicBezTo>
                  <a:cubicBezTo>
                    <a:pt x="312" y="212"/>
                    <a:pt x="286" y="121"/>
                    <a:pt x="274" y="249"/>
                  </a:cubicBezTo>
                  <a:cubicBezTo>
                    <a:pt x="262" y="377"/>
                    <a:pt x="285" y="626"/>
                    <a:pt x="245" y="940"/>
                  </a:cubicBezTo>
                  <a:cubicBezTo>
                    <a:pt x="205" y="1254"/>
                    <a:pt x="70" y="1836"/>
                    <a:pt x="35" y="2132"/>
                  </a:cubicBezTo>
                  <a:cubicBezTo>
                    <a:pt x="0" y="2428"/>
                    <a:pt x="30" y="2588"/>
                    <a:pt x="35" y="2714"/>
                  </a:cubicBezTo>
                  <a:cubicBezTo>
                    <a:pt x="40" y="2840"/>
                    <a:pt x="43" y="2832"/>
                    <a:pt x="67" y="2887"/>
                  </a:cubicBezTo>
                  <a:cubicBezTo>
                    <a:pt x="91" y="2942"/>
                    <a:pt x="59" y="2986"/>
                    <a:pt x="176" y="3042"/>
                  </a:cubicBezTo>
                  <a:cubicBezTo>
                    <a:pt x="293" y="3098"/>
                    <a:pt x="673" y="3188"/>
                    <a:pt x="772" y="3221"/>
                  </a:cubicBezTo>
                </a:path>
              </a:pathLst>
            </a:custGeom>
            <a:noFill/>
            <a:ln w="38100">
              <a:solidFill>
                <a:srgbClr val="823B0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27" name="Freeform 25">
              <a:extLst>
                <a:ext uri="{FF2B5EF4-FFF2-40B4-BE49-F238E27FC236}">
                  <a16:creationId xmlns:a16="http://schemas.microsoft.com/office/drawing/2014/main" id="{76FDD949-5CE8-4917-8A3D-3DEEE8D55557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6500" y="3980113"/>
              <a:ext cx="23813" cy="190500"/>
            </a:xfrm>
            <a:custGeom>
              <a:avLst/>
              <a:gdLst>
                <a:gd name="T0" fmla="*/ 37 w 37"/>
                <a:gd name="T1" fmla="*/ 0 h 299"/>
                <a:gd name="T2" fmla="*/ 0 w 37"/>
                <a:gd name="T3" fmla="*/ 299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7" h="299">
                  <a:moveTo>
                    <a:pt x="37" y="0"/>
                  </a:moveTo>
                  <a:cubicBezTo>
                    <a:pt x="21" y="126"/>
                    <a:pt x="5" y="253"/>
                    <a:pt x="0" y="299"/>
                  </a:cubicBezTo>
                </a:path>
              </a:pathLst>
            </a:custGeom>
            <a:noFill/>
            <a:ln w="38100">
              <a:solidFill>
                <a:srgbClr val="823B0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28" name="Freeform 26">
              <a:extLst>
                <a:ext uri="{FF2B5EF4-FFF2-40B4-BE49-F238E27FC236}">
                  <a16:creationId xmlns:a16="http://schemas.microsoft.com/office/drawing/2014/main" id="{8850BE9C-325E-4D04-BAF6-3A63BF9CA1B1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6500" y="4170613"/>
              <a:ext cx="215900" cy="415925"/>
            </a:xfrm>
            <a:custGeom>
              <a:avLst/>
              <a:gdLst>
                <a:gd name="T0" fmla="*/ 0 w 340"/>
                <a:gd name="T1" fmla="*/ 0 h 654"/>
                <a:gd name="T2" fmla="*/ 340 w 340"/>
                <a:gd name="T3" fmla="*/ 654 h 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40" h="654">
                  <a:moveTo>
                    <a:pt x="0" y="0"/>
                  </a:moveTo>
                  <a:cubicBezTo>
                    <a:pt x="141" y="272"/>
                    <a:pt x="283" y="545"/>
                    <a:pt x="340" y="654"/>
                  </a:cubicBezTo>
                </a:path>
              </a:pathLst>
            </a:custGeom>
            <a:noFill/>
            <a:ln w="38100">
              <a:solidFill>
                <a:srgbClr val="823B0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</p:grpSp>
      <p:grpSp>
        <p:nvGrpSpPr>
          <p:cNvPr id="29" name="Grupa 28">
            <a:extLst>
              <a:ext uri="{FF2B5EF4-FFF2-40B4-BE49-F238E27FC236}">
                <a16:creationId xmlns:a16="http://schemas.microsoft.com/office/drawing/2014/main" id="{2C6884F7-B980-4824-9C7E-3233A811CA1B}"/>
              </a:ext>
            </a:extLst>
          </p:cNvPr>
          <p:cNvGrpSpPr/>
          <p:nvPr/>
        </p:nvGrpSpPr>
        <p:grpSpPr>
          <a:xfrm>
            <a:off x="729084" y="667863"/>
            <a:ext cx="2629799" cy="842963"/>
            <a:chOff x="3319051" y="1242152"/>
            <a:chExt cx="2629799" cy="842963"/>
          </a:xfrm>
        </p:grpSpPr>
        <p:sp>
          <p:nvSpPr>
            <p:cNvPr id="30" name="Rectangle 33">
              <a:extLst>
                <a:ext uri="{FF2B5EF4-FFF2-40B4-BE49-F238E27FC236}">
                  <a16:creationId xmlns:a16="http://schemas.microsoft.com/office/drawing/2014/main" id="{347F9A03-E883-4FF8-BE45-84CDD14806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9051" y="1242152"/>
              <a:ext cx="2249488" cy="842963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800" b="1" i="1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odc.  od mostu na Południowym Kanale Obry </a:t>
              </a:r>
              <a:br>
                <a:rPr kumimoji="0" lang="pl-PL" altLang="pl-PL" sz="800" b="1" i="1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</a:br>
              <a:r>
                <a:rPr kumimoji="0" lang="pl-PL" altLang="pl-PL" sz="800" b="1" i="1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do m. Mochy </a:t>
              </a:r>
              <a:r>
                <a:rPr kumimoji="0" lang="pl-PL" altLang="pl-PL" sz="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 </a:t>
              </a:r>
              <a:br>
                <a:rPr kumimoji="0" lang="pl-PL" altLang="pl-PL" sz="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</a:br>
              <a:r>
                <a:rPr kumimoji="0" lang="pl-PL" altLang="pl-PL" sz="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wartość: </a:t>
              </a:r>
              <a:r>
                <a:rPr kumimoji="0" lang="pl-PL" altLang="pl-PL" sz="8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20,3 mln zł</a:t>
              </a:r>
              <a:br>
                <a:rPr kumimoji="0" lang="pl-PL" altLang="pl-PL" sz="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</a:br>
              <a:r>
                <a:rPr kumimoji="0" lang="pl-PL" altLang="pl-PL" sz="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dł. </a:t>
              </a:r>
              <a:r>
                <a:rPr kumimoji="0" lang="pl-PL" altLang="pl-PL" sz="8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3,6 km</a:t>
              </a:r>
              <a:endParaRPr kumimoji="0" lang="pl-PL" altLang="pl-PL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1000" b="0" i="0" u="sng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Zadanie zakończone w </a:t>
              </a:r>
              <a:r>
                <a:rPr kumimoji="0" lang="pl-PL" altLang="pl-PL" sz="1000" b="1" i="0" u="sng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2018 r.</a:t>
              </a:r>
              <a:endParaRPr kumimoji="0" lang="pl-PL" altLang="pl-PL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br>
                <a:rPr kumimoji="0" lang="pl-PL" altLang="pl-PL" sz="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</a:br>
              <a:br>
                <a:rPr kumimoji="0" lang="pl-PL" altLang="pl-PL" sz="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</a:br>
              <a:endParaRPr kumimoji="0" lang="pl-PL" altLang="pl-PL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l-PL" altLang="pl-PL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1" name="Freeform 27">
              <a:extLst>
                <a:ext uri="{FF2B5EF4-FFF2-40B4-BE49-F238E27FC236}">
                  <a16:creationId xmlns:a16="http://schemas.microsoft.com/office/drawing/2014/main" id="{3E6D92FC-2AEC-4CD7-B30F-1237BAD6433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4700" y="1389313"/>
              <a:ext cx="184150" cy="633413"/>
            </a:xfrm>
            <a:custGeom>
              <a:avLst/>
              <a:gdLst>
                <a:gd name="T0" fmla="*/ 0 w 290"/>
                <a:gd name="T1" fmla="*/ 2 h 997"/>
                <a:gd name="T2" fmla="*/ 102 w 290"/>
                <a:gd name="T3" fmla="*/ 146 h 997"/>
                <a:gd name="T4" fmla="*/ 263 w 290"/>
                <a:gd name="T5" fmla="*/ 878 h 997"/>
                <a:gd name="T6" fmla="*/ 263 w 290"/>
                <a:gd name="T7" fmla="*/ 860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0" h="997">
                  <a:moveTo>
                    <a:pt x="0" y="2"/>
                  </a:moveTo>
                  <a:cubicBezTo>
                    <a:pt x="29" y="1"/>
                    <a:pt x="58" y="0"/>
                    <a:pt x="102" y="146"/>
                  </a:cubicBezTo>
                  <a:cubicBezTo>
                    <a:pt x="146" y="292"/>
                    <a:pt x="236" y="759"/>
                    <a:pt x="263" y="878"/>
                  </a:cubicBezTo>
                  <a:cubicBezTo>
                    <a:pt x="290" y="997"/>
                    <a:pt x="276" y="928"/>
                    <a:pt x="263" y="860"/>
                  </a:cubicBezTo>
                </a:path>
              </a:pathLst>
            </a:custGeom>
            <a:noFill/>
            <a:ln w="38100">
              <a:solidFill>
                <a:srgbClr val="7030A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</p:grpSp>
      <p:sp>
        <p:nvSpPr>
          <p:cNvPr id="32" name="Freeform 28">
            <a:extLst>
              <a:ext uri="{FF2B5EF4-FFF2-40B4-BE49-F238E27FC236}">
                <a16:creationId xmlns:a16="http://schemas.microsoft.com/office/drawing/2014/main" id="{59BA6A43-5803-45F3-94F6-BDE361F3DC33}"/>
              </a:ext>
            </a:extLst>
          </p:cNvPr>
          <p:cNvSpPr>
            <a:spLocks/>
          </p:cNvSpPr>
          <p:nvPr/>
        </p:nvSpPr>
        <p:spPr bwMode="auto">
          <a:xfrm>
            <a:off x="6417507" y="3538064"/>
            <a:ext cx="0" cy="17462"/>
          </a:xfrm>
          <a:custGeom>
            <a:avLst/>
            <a:gdLst>
              <a:gd name="T0" fmla="*/ 0 w 1"/>
              <a:gd name="T1" fmla="*/ 0 h 28"/>
              <a:gd name="T2" fmla="*/ 0 w 1"/>
              <a:gd name="T3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28">
                <a:moveTo>
                  <a:pt x="0" y="0"/>
                </a:moveTo>
                <a:cubicBezTo>
                  <a:pt x="0" y="11"/>
                  <a:pt x="0" y="23"/>
                  <a:pt x="0" y="28"/>
                </a:cubicBezTo>
              </a:path>
            </a:pathLst>
          </a:custGeom>
          <a:noFill/>
          <a:ln w="38100">
            <a:solidFill>
              <a:srgbClr val="823B0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33" name="Freeform 29">
            <a:extLst>
              <a:ext uri="{FF2B5EF4-FFF2-40B4-BE49-F238E27FC236}">
                <a16:creationId xmlns:a16="http://schemas.microsoft.com/office/drawing/2014/main" id="{D0AB7134-1753-492F-A070-94000EB5F0F7}"/>
              </a:ext>
            </a:extLst>
          </p:cNvPr>
          <p:cNvSpPr>
            <a:spLocks/>
          </p:cNvSpPr>
          <p:nvPr/>
        </p:nvSpPr>
        <p:spPr bwMode="auto">
          <a:xfrm>
            <a:off x="6395282" y="3711101"/>
            <a:ext cx="0" cy="33338"/>
          </a:xfrm>
          <a:custGeom>
            <a:avLst/>
            <a:gdLst>
              <a:gd name="T0" fmla="*/ 0 w 1"/>
              <a:gd name="T1" fmla="*/ 0 h 53"/>
              <a:gd name="T2" fmla="*/ 0 w 1"/>
              <a:gd name="T3" fmla="*/ 53 h 5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53">
                <a:moveTo>
                  <a:pt x="0" y="0"/>
                </a:moveTo>
                <a:cubicBezTo>
                  <a:pt x="0" y="22"/>
                  <a:pt x="0" y="44"/>
                  <a:pt x="0" y="53"/>
                </a:cubicBezTo>
              </a:path>
            </a:pathLst>
          </a:custGeom>
          <a:noFill/>
          <a:ln w="38100">
            <a:solidFill>
              <a:srgbClr val="823B0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34" name="Text Box 30">
            <a:extLst>
              <a:ext uri="{FF2B5EF4-FFF2-40B4-BE49-F238E27FC236}">
                <a16:creationId xmlns:a16="http://schemas.microsoft.com/office/drawing/2014/main" id="{25A36404-1C24-402A-94A2-82941A28B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24924" y="7786688"/>
            <a:ext cx="3876675" cy="381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35" name="Rectangle 35">
            <a:extLst>
              <a:ext uri="{FF2B5EF4-FFF2-40B4-BE49-F238E27FC236}">
                <a16:creationId xmlns:a16="http://schemas.microsoft.com/office/drawing/2014/main" id="{879199D8-3A32-4EA1-B2C2-325E01E0C7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64586" y="-4572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sp>
        <p:nvSpPr>
          <p:cNvPr id="36" name="Rectangle 36">
            <a:extLst>
              <a:ext uri="{FF2B5EF4-FFF2-40B4-BE49-F238E27FC236}">
                <a16:creationId xmlns:a16="http://schemas.microsoft.com/office/drawing/2014/main" id="{E2F99B26-6859-4EF9-AA7E-A30EDB5B37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64586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948569BE-BC8B-48E1-838C-F0E2AAF1C5A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041" y="666156"/>
            <a:ext cx="8582906" cy="4126397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4" name="Obraz 3">
            <a:extLst>
              <a:ext uri="{FF2B5EF4-FFF2-40B4-BE49-F238E27FC236}">
                <a16:creationId xmlns:a16="http://schemas.microsoft.com/office/drawing/2014/main" id="{19106DD3-F0FA-4B58-A3C2-095B70549D0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66" y="2468836"/>
            <a:ext cx="8470281" cy="4072250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1764683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" grpId="0" build="p"/>
      <p:bldP spid="19" grpId="0" animBg="1"/>
      <p:bldP spid="32" grpId="0" animBg="1"/>
      <p:bldP spid="3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ymbol zastępczy zawartości 4" descr="flaga UE.jpg"/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1154495"/>
            <a:ext cx="12175482" cy="56642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904912" y="1821828"/>
            <a:ext cx="10515600" cy="129902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pl-PL" sz="4400" b="1" dirty="0">
                <a:latin typeface="Encode Sans Compressed" panose="02000000000000000000" pitchFamily="2" charset="-18"/>
              </a:rPr>
              <a:t>Zadania dofinansowane przez UE, </a:t>
            </a:r>
            <a:br>
              <a:rPr lang="pl-PL" sz="4400" b="1" dirty="0">
                <a:latin typeface="Encode Sans Compressed" panose="02000000000000000000" pitchFamily="2" charset="-18"/>
              </a:rPr>
            </a:br>
            <a:r>
              <a:rPr lang="pl-PL" sz="4400" b="1" dirty="0">
                <a:latin typeface="Encode Sans Compressed" panose="02000000000000000000" pitchFamily="2" charset="-18"/>
              </a:rPr>
              <a:t>planowane zakończenie w 2022 i 2023 r.</a:t>
            </a:r>
            <a:endParaRPr lang="pl-PL" sz="3200" dirty="0"/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860B3581-79AD-4DD2-8192-C2F1DD5C7B5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4823" y="3269883"/>
            <a:ext cx="3282354" cy="3282354"/>
          </a:xfrm>
          <a:prstGeom prst="rect">
            <a:avLst/>
          </a:prstGeom>
        </p:spPr>
      </p:pic>
      <p:sp>
        <p:nvSpPr>
          <p:cNvPr id="8" name="Tytuł 1">
            <a:extLst>
              <a:ext uri="{FF2B5EF4-FFF2-40B4-BE49-F238E27FC236}">
                <a16:creationId xmlns:a16="http://schemas.microsoft.com/office/drawing/2014/main" id="{955026BE-7051-45CD-A48C-172885A84BF0}"/>
              </a:ext>
            </a:extLst>
          </p:cNvPr>
          <p:cNvSpPr txBox="1">
            <a:spLocks/>
          </p:cNvSpPr>
          <p:nvPr/>
        </p:nvSpPr>
        <p:spPr>
          <a:xfrm>
            <a:off x="838200" y="305763"/>
            <a:ext cx="10515600" cy="76930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small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  <a:t>Realizacja zadań na drogach wojewódzkich </a:t>
            </a:r>
            <a:b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pl-PL" b="1" dirty="0">
                <a:latin typeface="Encode Sans Compressed" panose="02000000000000000000" pitchFamily="2" charset="-18"/>
                <a:ea typeface="Verdana" panose="020B0604030504040204" pitchFamily="34" charset="0"/>
                <a:cs typeface="Verdana" panose="020B0604030504040204" pitchFamily="34" charset="0"/>
              </a:rPr>
              <a:t>Województwa Wielkopolskiego w 2021 r.</a:t>
            </a:r>
          </a:p>
        </p:txBody>
      </p:sp>
    </p:spTree>
    <p:extLst>
      <p:ext uri="{BB962C8B-B14F-4D97-AF65-F5344CB8AC3E}">
        <p14:creationId xmlns:p14="http://schemas.microsoft.com/office/powerpoint/2010/main" val="93588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Motyw pakietu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Niestandardowy 1">
      <a:majorFont>
        <a:latin typeface="Verdana"/>
        <a:ea typeface=""/>
        <a:cs typeface=""/>
      </a:majorFont>
      <a:minorFont>
        <a:latin typeface="Calibri"/>
        <a:ea typeface=""/>
        <a:cs typeface=""/>
      </a:minorFont>
    </a:fontScheme>
    <a:fmtScheme name="Motyw pakietu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12610</TotalTime>
  <Words>2088</Words>
  <Application>Microsoft Office PowerPoint</Application>
  <PresentationFormat>Panoramiczny</PresentationFormat>
  <Paragraphs>356</Paragraphs>
  <Slides>41</Slides>
  <Notes>0</Notes>
  <HiddenSlides>2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41</vt:i4>
      </vt:variant>
    </vt:vector>
  </HeadingPairs>
  <TitlesOfParts>
    <vt:vector size="46" baseType="lpstr">
      <vt:lpstr>Arial</vt:lpstr>
      <vt:lpstr>Calibri</vt:lpstr>
      <vt:lpstr>Encode Sans Compressed</vt:lpstr>
      <vt:lpstr>Verdana</vt:lpstr>
      <vt:lpstr>Office Theme</vt:lpstr>
      <vt:lpstr>Prezentacja programu PowerPoint</vt:lpstr>
      <vt:lpstr>Realizacja zadań na drogach wojewódzkich  Województwa Wielkopolskiego w  2021 r.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Plany na drogach wojewódzkich  Województwa Wielkopolskiego na 2022 r.</vt:lpstr>
      <vt:lpstr>Plany na drogach wojewódzkich  Województwa Wielkopolskiego na 2022 r.</vt:lpstr>
      <vt:lpstr>Plany na drogach wojewódzkich  Województwa Wielkopolskiego na 2022 r.</vt:lpstr>
      <vt:lpstr>Plany na drogach wojewódzkich  Województwa Wielkopolskiego na 2022 r.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Wiesia</dc:creator>
  <cp:lastModifiedBy>WZDW Poznan</cp:lastModifiedBy>
  <cp:revision>729</cp:revision>
  <cp:lastPrinted>2021-08-27T05:37:50Z</cp:lastPrinted>
  <dcterms:created xsi:type="dcterms:W3CDTF">2017-08-10T09:49:17Z</dcterms:created>
  <dcterms:modified xsi:type="dcterms:W3CDTF">2022-03-18T12:13:49Z</dcterms:modified>
</cp:coreProperties>
</file>