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1965" r:id="rId2"/>
    <p:sldId id="1661" r:id="rId3"/>
    <p:sldId id="2000" r:id="rId4"/>
    <p:sldId id="1966" r:id="rId5"/>
    <p:sldId id="1971" r:id="rId6"/>
    <p:sldId id="1976" r:id="rId7"/>
    <p:sldId id="1982" r:id="rId8"/>
    <p:sldId id="1986" r:id="rId9"/>
    <p:sldId id="1969" r:id="rId10"/>
    <p:sldId id="1972" r:id="rId11"/>
    <p:sldId id="1978" r:id="rId12"/>
    <p:sldId id="1988" r:id="rId13"/>
    <p:sldId id="1987" r:id="rId14"/>
    <p:sldId id="1974" r:id="rId15"/>
    <p:sldId id="1669" r:id="rId16"/>
    <p:sldId id="1980" r:id="rId17"/>
    <p:sldId id="1990" r:id="rId18"/>
    <p:sldId id="1989" r:id="rId19"/>
    <p:sldId id="1657" r:id="rId20"/>
    <p:sldId id="1670" r:id="rId21"/>
    <p:sldId id="1622" r:id="rId22"/>
    <p:sldId id="1623" r:id="rId23"/>
    <p:sldId id="336" r:id="rId24"/>
    <p:sldId id="514" r:id="rId25"/>
    <p:sldId id="515" r:id="rId26"/>
    <p:sldId id="516" r:id="rId27"/>
    <p:sldId id="427" r:id="rId28"/>
  </p:sldIdLst>
  <p:sldSz cx="9144000" cy="6858000" type="screen4x3"/>
  <p:notesSz cx="6797675" cy="9926638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ol Sekula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FF3300"/>
    <a:srgbClr val="008000"/>
    <a:srgbClr val="FF0000"/>
    <a:srgbClr val="FF0066"/>
    <a:srgbClr val="CC3300"/>
    <a:srgbClr val="D0D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218" autoAdjust="0"/>
  </p:normalViewPr>
  <p:slideViewPr>
    <p:cSldViewPr>
      <p:cViewPr varScale="1">
        <p:scale>
          <a:sx n="116" d="100"/>
          <a:sy n="116" d="100"/>
        </p:scale>
        <p:origin x="139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58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614696\Desktop\ZAST&#280;PCA%20KOMENDANTA\PA&#377;DZIERNIK\Z%20WINY%20KIER.01-07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\Naczelnik\Narady%20i%20odprawy\2022%20stycze&#324;%20Pozna&#324;\dane%20do%20prezentacji%20ca&#322;y%202021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3300"/>
                </a:solidFill>
                <a:latin typeface="+mn-lt"/>
                <a:ea typeface="+mn-ea"/>
                <a:cs typeface="+mn-cs"/>
              </a:defRPr>
            </a:pPr>
            <a:r>
              <a:rPr lang="pl-PL" sz="1600" b="1" dirty="0">
                <a:solidFill>
                  <a:srgbClr val="FF3300"/>
                </a:solidFill>
              </a:rPr>
              <a:t>WYPADKI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FF3300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wypadki!$E$8:$E$13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wypadki!$F$8:$F$13</c:f>
              <c:numCache>
                <c:formatCode>#,##0</c:formatCode>
                <c:ptCount val="6"/>
                <c:pt idx="0">
                  <c:v>2318</c:v>
                </c:pt>
                <c:pt idx="1">
                  <c:v>3127</c:v>
                </c:pt>
                <c:pt idx="2">
                  <c:v>3229</c:v>
                </c:pt>
                <c:pt idx="3">
                  <c:v>3893</c:v>
                </c:pt>
                <c:pt idx="4">
                  <c:v>2817</c:v>
                </c:pt>
                <c:pt idx="5">
                  <c:v>2412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60-4DE3-859B-2525D001A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3612960"/>
        <c:axId val="179686672"/>
      </c:barChart>
      <c:catAx>
        <c:axId val="8361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9686672"/>
        <c:crosses val="autoZero"/>
        <c:auto val="1"/>
        <c:lblAlgn val="ctr"/>
        <c:lblOffset val="100"/>
        <c:noMultiLvlLbl val="0"/>
      </c:catAx>
      <c:valAx>
        <c:axId val="17968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361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3300"/>
                </a:solidFill>
                <a:latin typeface="+mn-lt"/>
                <a:ea typeface="+mn-ea"/>
                <a:cs typeface="+mn-cs"/>
              </a:defRPr>
            </a:pPr>
            <a:r>
              <a:rPr lang="pl-PL" sz="1600" b="1">
                <a:solidFill>
                  <a:srgbClr val="FF3300"/>
                </a:solidFill>
              </a:rPr>
              <a:t>RANNI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FF3300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'ranni '!$E$8:$E$13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'ranni '!$F$8:$F$13</c:f>
              <c:numCache>
                <c:formatCode>#,##0</c:formatCode>
                <c:ptCount val="6"/>
                <c:pt idx="0">
                  <c:v>2686</c:v>
                </c:pt>
                <c:pt idx="1">
                  <c:v>3595</c:v>
                </c:pt>
                <c:pt idx="2">
                  <c:v>3761</c:v>
                </c:pt>
                <c:pt idx="3">
                  <c:v>4563</c:v>
                </c:pt>
                <c:pt idx="4">
                  <c:v>3228</c:v>
                </c:pt>
                <c:pt idx="5">
                  <c:v>2773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BE-45B8-8A4E-4B5DD4180A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3792528"/>
        <c:axId val="81610992"/>
      </c:barChart>
      <c:catAx>
        <c:axId val="206379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1610992"/>
        <c:crosses val="autoZero"/>
        <c:auto val="1"/>
        <c:lblAlgn val="ctr"/>
        <c:lblOffset val="100"/>
        <c:noMultiLvlLbl val="0"/>
      </c:catAx>
      <c:valAx>
        <c:axId val="81610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6379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3300"/>
                </a:solidFill>
                <a:latin typeface="+mn-lt"/>
                <a:ea typeface="+mn-ea"/>
                <a:cs typeface="+mn-cs"/>
              </a:defRPr>
            </a:pPr>
            <a:r>
              <a:rPr lang="pl-PL" sz="1600" b="1" dirty="0">
                <a:solidFill>
                  <a:srgbClr val="FF3300"/>
                </a:solidFill>
              </a:rPr>
              <a:t>OFIARY</a:t>
            </a:r>
            <a:r>
              <a:rPr lang="pl-PL" sz="1600" b="1" baseline="0" dirty="0">
                <a:solidFill>
                  <a:srgbClr val="FF3300"/>
                </a:solidFill>
              </a:rPr>
              <a:t> ŚMIERTELNE </a:t>
            </a:r>
            <a:endParaRPr lang="pl-PL" sz="1600" b="1" dirty="0">
              <a:solidFill>
                <a:srgbClr val="FF33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FF3300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4.528723861599919E-2"/>
          <c:y val="0.16228356138470271"/>
          <c:w val="0.93937630118392645"/>
          <c:h val="0.748833785232360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śmiertelne!$E$8:$E$13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śmiertelne!$F$8:$F$13</c:f>
              <c:numCache>
                <c:formatCode>#,##0</c:formatCode>
                <c:ptCount val="6"/>
                <c:pt idx="0">
                  <c:v>249</c:v>
                </c:pt>
                <c:pt idx="1">
                  <c:v>295</c:v>
                </c:pt>
                <c:pt idx="2">
                  <c:v>261</c:v>
                </c:pt>
                <c:pt idx="3">
                  <c:v>279</c:v>
                </c:pt>
                <c:pt idx="4">
                  <c:v>216</c:v>
                </c:pt>
                <c:pt idx="5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94-434E-9B98-6C60D2DCD4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100512"/>
        <c:axId val="179692496"/>
      </c:barChart>
      <c:catAx>
        <c:axId val="85100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9692496"/>
        <c:crosses val="autoZero"/>
        <c:auto val="1"/>
        <c:lblAlgn val="ctr"/>
        <c:lblOffset val="100"/>
        <c:noMultiLvlLbl val="0"/>
      </c:catAx>
      <c:valAx>
        <c:axId val="179692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510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 sz="1600" b="1">
                <a:solidFill>
                  <a:schemeClr val="tx1"/>
                </a:solidFill>
              </a:rPr>
              <a:t>LICZBA</a:t>
            </a:r>
            <a:r>
              <a:rPr lang="pl-PL" sz="1600" b="1" baseline="0">
                <a:solidFill>
                  <a:schemeClr val="tx1"/>
                </a:solidFill>
              </a:rPr>
              <a:t> KONTROLI </a:t>
            </a:r>
            <a:endParaRPr lang="pl-PL" sz="16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kontrole!$E$8:$E$13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kontrole!$F$8:$F$13</c:f>
              <c:numCache>
                <c:formatCode>#,##0.0</c:formatCode>
                <c:ptCount val="6"/>
                <c:pt idx="0">
                  <c:v>5.4</c:v>
                </c:pt>
                <c:pt idx="1">
                  <c:v>5.0999999999999996</c:v>
                </c:pt>
                <c:pt idx="2">
                  <c:v>4.8</c:v>
                </c:pt>
                <c:pt idx="3">
                  <c:v>4.5</c:v>
                </c:pt>
                <c:pt idx="4">
                  <c:v>3.7</c:v>
                </c:pt>
                <c:pt idx="5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CE-41AB-ACA7-4CCB9F455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4912752"/>
        <c:axId val="84680208"/>
      </c:barChart>
      <c:catAx>
        <c:axId val="18491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4680208"/>
        <c:crosses val="autoZero"/>
        <c:auto val="1"/>
        <c:lblAlgn val="ctr"/>
        <c:lblOffset val="100"/>
        <c:noMultiLvlLbl val="0"/>
      </c:catAx>
      <c:valAx>
        <c:axId val="84680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4912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600" b="1"/>
              <a:t>LICZBA UJAWNIONYCH WYKROCZEŃ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wykroczenia!$E$8:$E$13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wykroczenia!$F$8:$F$13</c:f>
              <c:numCache>
                <c:formatCode>#,##0.0</c:formatCode>
                <c:ptCount val="6"/>
                <c:pt idx="0">
                  <c:v>3.4</c:v>
                </c:pt>
                <c:pt idx="1">
                  <c:v>3.2</c:v>
                </c:pt>
                <c:pt idx="2">
                  <c:v>2.9</c:v>
                </c:pt>
                <c:pt idx="3">
                  <c:v>3</c:v>
                </c:pt>
                <c:pt idx="4">
                  <c:v>2.7</c:v>
                </c:pt>
                <c:pt idx="5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79-4338-A05B-8833624A5C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129360"/>
        <c:axId val="177880352"/>
      </c:barChart>
      <c:catAx>
        <c:axId val="18212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7880352"/>
        <c:crosses val="autoZero"/>
        <c:auto val="1"/>
        <c:lblAlgn val="ctr"/>
        <c:lblOffset val="100"/>
        <c:noMultiLvlLbl val="0"/>
      </c:catAx>
      <c:valAx>
        <c:axId val="17788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12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783849307993122E-2"/>
          <c:y val="6.2499907058359915E-2"/>
          <c:w val="0.61219857557965895"/>
          <c:h val="0.90521737190783147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1573503111308"/>
          <c:y val="5.7993204107276958E-2"/>
          <c:w val="0.35593207475571587"/>
          <c:h val="0.94200671350001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4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662046782106029E-2"/>
          <c:y val="7.1759259259259259E-2"/>
          <c:w val="0.9685094231207898"/>
          <c:h val="0.89814814814814814"/>
        </c:manualLayout>
      </c:layout>
      <c:pie3DChart>
        <c:varyColors val="1"/>
        <c:ser>
          <c:idx val="0"/>
          <c:order val="0"/>
          <c:explosion val="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8BC-4AB8-B1C1-B737C44496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8BC-4AB8-B1C1-B737C44496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8BC-4AB8-B1C1-B737C44496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8BC-4AB8-B1C1-B737C44496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8BC-4AB8-B1C1-B737C444962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08BC-4AB8-B1C1-B737C4449620}"/>
              </c:ext>
            </c:extLst>
          </c:dPt>
          <c:dLbls>
            <c:dLbl>
              <c:idx val="0"/>
              <c:layout>
                <c:manualLayout>
                  <c:x val="-0.15271923373997537"/>
                  <c:y val="-0.1330377038811771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8BC-4AB8-B1C1-B737C4449620}"/>
                </c:ext>
              </c:extLst>
            </c:dLbl>
            <c:dLbl>
              <c:idx val="1"/>
              <c:layout>
                <c:manualLayout>
                  <c:x val="-7.4214330881907084E-2"/>
                  <c:y val="4.298082531350248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BC-4AB8-B1C1-B737C4449620}"/>
                </c:ext>
              </c:extLst>
            </c:dLbl>
            <c:dLbl>
              <c:idx val="2"/>
              <c:layout>
                <c:manualLayout>
                  <c:x val="4.7436702502956847E-2"/>
                  <c:y val="1.157407407407407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90374181260406"/>
                      <c:h val="0.1885780465942314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8BC-4AB8-B1C1-B737C4449620}"/>
                </c:ext>
              </c:extLst>
            </c:dLbl>
            <c:dLbl>
              <c:idx val="3"/>
              <c:layout>
                <c:manualLayout>
                  <c:x val="-8.8024742230845276E-3"/>
                  <c:y val="3.193824295683173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34414431179826"/>
                      <c:h val="0.175744632280872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8BC-4AB8-B1C1-B737C4449620}"/>
                </c:ext>
              </c:extLst>
            </c:dLbl>
            <c:dLbl>
              <c:idx val="4"/>
              <c:layout>
                <c:manualLayout>
                  <c:x val="1.7589199864868378E-2"/>
                  <c:y val="-7.93143044619422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8BC-4AB8-B1C1-B737C44496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'przyczyny 1'!$D$8:$D$13</c:f>
              <c:strCache>
                <c:ptCount val="6"/>
                <c:pt idx="0">
                  <c:v>nieustąpienie pierwszeństwa przejazdu </c:v>
                </c:pt>
                <c:pt idx="1">
                  <c:v>niedostosowanie prędkości do warunków ruchu </c:v>
                </c:pt>
                <c:pt idx="2">
                  <c:v>nieustąpienie pierwszeństwa pieszemu na przejściu dla pieszych </c:v>
                </c:pt>
                <c:pt idx="3">
                  <c:v>niezachowanie bezp. odleg. między pojazdami </c:v>
                </c:pt>
                <c:pt idx="4">
                  <c:v>nieprawidłowe wyprzedzanie </c:v>
                </c:pt>
                <c:pt idx="5">
                  <c:v>nieprawidłowe skręcanie </c:v>
                </c:pt>
              </c:strCache>
            </c:strRef>
          </c:cat>
          <c:val>
            <c:numRef>
              <c:f>'przyczyny 1'!$E$8:$E$13</c:f>
              <c:numCache>
                <c:formatCode>0.00%</c:formatCode>
                <c:ptCount val="6"/>
                <c:pt idx="0">
                  <c:v>0.3</c:v>
                </c:pt>
                <c:pt idx="1">
                  <c:v>0.25</c:v>
                </c:pt>
                <c:pt idx="2">
                  <c:v>9.2999999999999999E-2</c:v>
                </c:pt>
                <c:pt idx="3">
                  <c:v>7.6999999999999999E-2</c:v>
                </c:pt>
                <c:pt idx="4">
                  <c:v>4.9000000000000002E-2</c:v>
                </c:pt>
                <c:pt idx="5">
                  <c:v>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8BC-4AB8-B1C1-B737C4449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551338466644671E-2"/>
          <c:y val="0.12434909125507693"/>
          <c:w val="0.91161393804269086"/>
          <c:h val="0.85648148148148151"/>
        </c:manualLayout>
      </c:layout>
      <c:pie3DChart>
        <c:varyColors val="1"/>
        <c:ser>
          <c:idx val="0"/>
          <c:order val="0"/>
          <c:explosion val="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DB-4F92-ACA9-E4959DB93E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DB-4F92-ACA9-E4959DB93E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DB-4F92-ACA9-E4959DB93E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DB-4F92-ACA9-E4959DB93E4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ADB-4F92-ACA9-E4959DB93E41}"/>
              </c:ext>
            </c:extLst>
          </c:dPt>
          <c:dLbls>
            <c:dLbl>
              <c:idx val="0"/>
              <c:layout>
                <c:manualLayout>
                  <c:x val="-2.4785981053443588E-2"/>
                  <c:y val="-0.1421730096237970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ADB-4F92-ACA9-E4959DB93E41}"/>
                </c:ext>
              </c:extLst>
            </c:dLbl>
            <c:dLbl>
              <c:idx val="1"/>
              <c:layout>
                <c:manualLayout>
                  <c:x val="-5.809579582122127E-2"/>
                  <c:y val="-3.680373286672499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DB-4F92-ACA9-E4959DB93E41}"/>
                </c:ext>
              </c:extLst>
            </c:dLbl>
            <c:dLbl>
              <c:idx val="2"/>
              <c:layout>
                <c:manualLayout>
                  <c:x val="1.6148944643568298E-2"/>
                  <c:y val="-2.42552493438320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ADB-4F92-ACA9-E4959DB93E41}"/>
                </c:ext>
              </c:extLst>
            </c:dLbl>
            <c:dLbl>
              <c:idx val="3"/>
              <c:layout>
                <c:manualLayout>
                  <c:x val="-4.2581068495470324E-2"/>
                  <c:y val="1.123396033829104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ADB-4F92-ACA9-E4959DB93E41}"/>
                </c:ext>
              </c:extLst>
            </c:dLbl>
            <c:dLbl>
              <c:idx val="4"/>
              <c:layout>
                <c:manualLayout>
                  <c:x val="0.18006895643420917"/>
                  <c:y val="2.314814814814814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651931501393867"/>
                      <c:h val="0.16666666666666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BADB-4F92-ACA9-E4959DB93E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'przyczyny 2'!$D$8:$D$12</c:f>
              <c:strCache>
                <c:ptCount val="5"/>
                <c:pt idx="0">
                  <c:v>nieostrożne wejście na jezdnię przed jadącym pojazdem </c:v>
                </c:pt>
                <c:pt idx="1">
                  <c:v>przekraczanie jezdni w miejscu niedozwolonym </c:v>
                </c:pt>
                <c:pt idx="2">
                  <c:v>wejście na jezdnię przy czerwonym świetle </c:v>
                </c:pt>
                <c:pt idx="3">
                  <c:v>nieostrożne wejście na jezdnię zza pojazdu, przeszkody </c:v>
                </c:pt>
                <c:pt idx="4">
                  <c:v>inne przyczyny: leżenie, siedzenie, klęczenie, stanie na jezdni </c:v>
                </c:pt>
              </c:strCache>
            </c:strRef>
          </c:cat>
          <c:val>
            <c:numRef>
              <c:f>'przyczyny 2'!$E$8:$E$12</c:f>
              <c:numCache>
                <c:formatCode>0.0%</c:formatCode>
                <c:ptCount val="5"/>
                <c:pt idx="0">
                  <c:v>0.41099999999999998</c:v>
                </c:pt>
                <c:pt idx="1">
                  <c:v>0.161</c:v>
                </c:pt>
                <c:pt idx="2">
                  <c:v>0.11600000000000001</c:v>
                </c:pt>
                <c:pt idx="3">
                  <c:v>0.107</c:v>
                </c:pt>
                <c:pt idx="4">
                  <c:v>8.9300000000000004E-2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ADB-4F92-ACA9-E4959DB93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6924351400569E-2"/>
          <c:y val="7.3516831155574031E-2"/>
          <c:w val="0.87653376677953654"/>
          <c:h val="0.60627109612369012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B31-4132-8523-8F0FB2BCE9E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AB31-4132-8523-8F0FB2BCE9E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B31-4132-8523-8F0FB2BCE9E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B31-4132-8523-8F0FB2BCE9E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AB31-4132-8523-8F0FB2BCE9E2}"/>
              </c:ext>
            </c:extLst>
          </c:dPt>
          <c:dLbls>
            <c:dLbl>
              <c:idx val="0"/>
              <c:layout>
                <c:manualLayout>
                  <c:x val="4.3106563038889399E-2"/>
                  <c:y val="7.833553490059241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31-4132-8523-8F0FB2BCE9E2}"/>
                </c:ext>
              </c:extLst>
            </c:dLbl>
            <c:dLbl>
              <c:idx val="1"/>
              <c:layout>
                <c:manualLayout>
                  <c:x val="-5.5022509576230658E-2"/>
                  <c:y val="-2.01692183981472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31-4132-8523-8F0FB2BCE9E2}"/>
                </c:ext>
              </c:extLst>
            </c:dLbl>
            <c:dLbl>
              <c:idx val="2"/>
              <c:layout>
                <c:manualLayout>
                  <c:x val="-3.0870603749341887E-2"/>
                  <c:y val="3.891276818058517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31-4132-8523-8F0FB2BCE9E2}"/>
                </c:ext>
              </c:extLst>
            </c:dLbl>
            <c:dLbl>
              <c:idx val="3"/>
              <c:layout>
                <c:manualLayout>
                  <c:x val="-3.104328987600417E-2"/>
                  <c:y val="9.3733799220276038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31-4132-8523-8F0FB2BCE9E2}"/>
                </c:ext>
              </c:extLst>
            </c:dLbl>
            <c:dLbl>
              <c:idx val="4"/>
              <c:layout>
                <c:manualLayout>
                  <c:x val="1.7974572873545452E-2"/>
                  <c:y val="-7.275805284082433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31-4132-8523-8F0FB2BCE9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Arkusz1!$A$2:$A$6</c:f>
              <c:strCache>
                <c:ptCount val="5"/>
                <c:pt idx="0">
                  <c:v>niestosowanie się do znaku STOP na przejeździe kolejowym,
</c:v>
                </c:pt>
                <c:pt idx="1">
                  <c:v>niestosowanie się do sygnalizacji świetlnej,</c:v>
                </c:pt>
                <c:pt idx="2">
                  <c:v>niekorzystanie z pasów bezpieczeństwa podczas jazdy / korzystanie z telefonu podczas jazdy.</c:v>
                </c:pt>
                <c:pt idx="3">
                  <c:v>niestosowanie się do zakazu wyprzedzania, 
</c:v>
                </c:pt>
                <c:pt idx="4">
                  <c:v>nieustąpienie pierwszeństwa pieszemu na przejściu dla pieszych,</c:v>
                </c:pt>
              </c:strCache>
            </c:strRef>
          </c:cat>
          <c:val>
            <c:numRef>
              <c:f>Arkusz1!$B$2:$B$6</c:f>
              <c:numCache>
                <c:formatCode>General</c:formatCode>
                <c:ptCount val="5"/>
                <c:pt idx="0">
                  <c:v>346</c:v>
                </c:pt>
                <c:pt idx="1">
                  <c:v>219</c:v>
                </c:pt>
                <c:pt idx="2">
                  <c:v>158</c:v>
                </c:pt>
                <c:pt idx="3">
                  <c:v>74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31-4132-8523-8F0FB2BCE9E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>
            <a:extLst>
              <a:ext uri="{FF2B5EF4-FFF2-40B4-BE49-F238E27FC236}">
                <a16:creationId xmlns:a16="http://schemas.microsoft.com/office/drawing/2014/main" id="{7EB499B1-3ED4-4DBB-9CB6-DE93504011D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3" tIns="46131" rIns="92263" bIns="46131" numCol="1" anchor="t" anchorCtr="0" compatLnSpc="1">
            <a:prstTxWarp prst="textNoShape">
              <a:avLst/>
            </a:prstTxWarp>
          </a:bodyPr>
          <a:lstStyle>
            <a:lvl1pPr algn="l" defTabSz="922338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69987" name="Rectangle 3">
            <a:extLst>
              <a:ext uri="{FF2B5EF4-FFF2-40B4-BE49-F238E27FC236}">
                <a16:creationId xmlns:a16="http://schemas.microsoft.com/office/drawing/2014/main" id="{6AD99662-6051-4F2C-8D92-C00DDBAAC4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3" tIns="46131" rIns="92263" bIns="46131" numCol="1" anchor="t" anchorCtr="0" compatLnSpc="1">
            <a:prstTxWarp prst="textNoShape">
              <a:avLst/>
            </a:prstTxWarp>
          </a:bodyPr>
          <a:lstStyle>
            <a:lvl1pPr algn="r" defTabSz="922338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93C2ADC-E549-40C2-9D19-70447BF66175}" type="datetimeFigureOut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169988" name="Rectangle 4">
            <a:extLst>
              <a:ext uri="{FF2B5EF4-FFF2-40B4-BE49-F238E27FC236}">
                <a16:creationId xmlns:a16="http://schemas.microsoft.com/office/drawing/2014/main" id="{57B57852-40FB-4022-AC02-F2A048527A3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3" tIns="46131" rIns="92263" bIns="46131" numCol="1" anchor="b" anchorCtr="0" compatLnSpc="1">
            <a:prstTxWarp prst="textNoShape">
              <a:avLst/>
            </a:prstTxWarp>
          </a:bodyPr>
          <a:lstStyle>
            <a:lvl1pPr algn="l" defTabSz="922338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69989" name="Rectangle 5">
            <a:extLst>
              <a:ext uri="{FF2B5EF4-FFF2-40B4-BE49-F238E27FC236}">
                <a16:creationId xmlns:a16="http://schemas.microsoft.com/office/drawing/2014/main" id="{76B63495-A692-4E0F-8824-02CED1F69B4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3" tIns="46131" rIns="92263" bIns="46131" numCol="1" anchor="b" anchorCtr="0" compatLnSpc="1">
            <a:prstTxWarp prst="textNoShape">
              <a:avLst/>
            </a:prstTxWarp>
          </a:bodyPr>
          <a:lstStyle>
            <a:lvl1pPr algn="r" defTabSz="922338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5FB950D-78CA-4256-97E1-4E72BDCFFAFF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BA84740F-5DDB-4A65-BB46-068D49F6CF71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960E2BE-4F6A-43AD-81CC-EF5FB043191B}"/>
              </a:ext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7535E19-79A6-421E-B9A3-648A08426F1A}" type="datetimeFigureOut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73978F15-D9BA-4358-93AF-EE78D1D983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dirty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1A37ABBC-90FF-4C81-8FA8-6B28E2675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7318F93-749C-4592-91F4-0F52CBD06A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CCC6D51-8159-4681-9EB7-1815A5ABAC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DD9C66-9140-46B1-BEFC-305545569409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6148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73F44CFD-8C19-4A7C-9CC7-F8D2E4EE295C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2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30724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737EB97D-A13F-4FA5-B27E-0CE20C61606F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18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32772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6F31943C-7E51-4148-A1AF-1FB8DFFBEBDD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19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34820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57FD802F-B910-4263-A144-4A9418A25603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20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/>
          <a:lstStyle/>
          <a:p>
            <a:endParaRPr lang="pl-PL" altLang="pl-PL">
              <a:latin typeface="Century Gothic" panose="020B0502020202020204" pitchFamily="34" charset="0"/>
            </a:endParaRPr>
          </a:p>
        </p:txBody>
      </p:sp>
      <p:sp>
        <p:nvSpPr>
          <p:cNvPr id="36868" name="Symbol zastępczy numeru slajdu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29AE7C7-3C36-4816-852F-6E215EF15A12}" type="slidenum">
              <a:rPr lang="pl-PL" altLang="pl-PL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pl-PL" altLang="pl-PL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/>
          <a:lstStyle/>
          <a:p>
            <a:endParaRPr lang="pl-PL" altLang="pl-PL"/>
          </a:p>
        </p:txBody>
      </p:sp>
      <p:sp>
        <p:nvSpPr>
          <p:cNvPr id="38916" name="Symbol zastępczy numeru slajdu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019A014-80ED-4327-8FE4-61D55AEA9345}" type="slidenum">
              <a:rPr lang="pl-PL" altLang="pl-PL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pl-PL" altLang="pl-PL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9220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BF2724A0-17A5-472E-ABBF-0AD0ED6F9AEC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5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12292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269F3D05-A502-40AD-B544-F9EF4FB65B07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7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14340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DA15AF85-394B-4423-89B7-ED72BD4C2C53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8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17412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3522B00E-B70E-4F24-83DA-FC394F9BEE9A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10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20484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EC71CDF4-5E0E-4F3B-9829-495F6D8BC57E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12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22532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CEF3C2C3-D699-49EF-966C-3519EC4EA0D7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13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25604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50A73B4A-6F17-47A8-AEEB-5B1DDFF21ABF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15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ymbol zastępczy obrazu slajdu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Symbol zastępczy notatek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altLang="pl-PL"/>
          </a:p>
        </p:txBody>
      </p:sp>
      <p:sp>
        <p:nvSpPr>
          <p:cNvPr id="28676" name="Symbol zastępczy numeru slajdu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FF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A90044AC-7002-40F5-B4FA-6592CE7DE642}" type="slidenum">
              <a:rPr lang="pl-PL" altLang="pl-PL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17</a:t>
            </a:fld>
            <a:endParaRPr lang="pl-PL" altLang="pl-PL" sz="12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8BD84-3B81-4317-8967-A45BA3960F75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8E8B0-D952-4D80-880C-F83C6203010E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196863979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516AE-55F7-4BD2-A2F4-92534E97D0F2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1CF4A-B597-4354-9CF9-9A9B4E7693F3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288069668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04E95-6BB4-4014-8B32-C50429EF2FF0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54049-1C49-4C81-95C6-51AF9924C4C1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40257428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ytuł, tekst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EA27E-AE77-4298-B376-257B21B77C02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7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5FDCD-0E13-4F92-9AC6-F89B872B7A2F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34974852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F1C29-9FA7-4858-A1BD-3AA189E63FCB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1E45-B9CF-4946-A700-A4EC57487038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39925798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401F3-DD7C-4BF9-B27D-F7B26B25A11C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E84AC-8CE1-44AE-9521-7564AB70694D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155140583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D5861-D8EE-4C98-8EF8-6355E4B75E1C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402CE-DD75-4776-82CA-23FA7E26B938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141117885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FD4EB-0FE8-485B-A7A5-F036ACE658C1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0D235-64AB-4C6A-AF2D-9722C15ECD53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9154885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8CB08-30AE-4279-B52D-FA34A6253289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4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17C06-7493-4798-9EFA-DAACF1A37016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403221565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D34E-BE8D-49B0-BB29-6F064967BD53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F3B6C-89C4-4713-AC0F-DDAAAF2829AD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17825186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73657-12BB-4D1D-801D-CAFB13505E25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DD172-A5FC-4AC7-8F24-E7B4F52B83F3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175904475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D8539-EFFE-4355-9BC4-A2D461B70051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09E9-6A9E-430A-91A0-65CEB2AD242A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  <p:extLst>
      <p:ext uri="{BB962C8B-B14F-4D97-AF65-F5344CB8AC3E}">
        <p14:creationId xmlns:p14="http://schemas.microsoft.com/office/powerpoint/2010/main" val="321998382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39738D-1D5A-4AC9-80FB-CCFB1245C6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616E98-9CAC-44AE-85CA-D6FAB3AD0E08}" type="datetime1">
              <a:rPr lang="pl-PL"/>
              <a:pPr>
                <a:defRPr/>
              </a:pPr>
              <a:t>21-03-2022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A7889F-0410-4D5C-A536-BB0F6FAF0F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32C698-73D1-4509-92FE-15F410331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188FFC-9239-45EA-90DF-58584CB8F5DF}" type="slidenum">
              <a:rPr lang="pl-PL" altLang="pl-PL"/>
              <a:pPr>
                <a:defRPr/>
              </a:pPr>
              <a:t>‹#›</a:t>
            </a:fld>
            <a:endParaRPr lang="pl-PL" alt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numeru slajdu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8A2DB7-3C2A-4968-A6BA-0C8196844D9F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4099" name="Obraz 3" descr="Obraz zawierający tekst, znak, różny&#10;&#10;Opis wygenerowany automatyczn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04813"/>
            <a:ext cx="3606800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Symbol zastępczy zawartości 2"/>
          <p:cNvSpPr txBox="1">
            <a:spLocks noChangeArrowheads="1"/>
          </p:cNvSpPr>
          <p:nvPr/>
        </p:nvSpPr>
        <p:spPr bwMode="auto">
          <a:xfrm>
            <a:off x="0" y="4543425"/>
            <a:ext cx="9144000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pl-PL" altLang="pl-PL" sz="4000" b="1"/>
              <a:t>I N F O R M A C J A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pl-PL" altLang="pl-PL" sz="2000" b="1"/>
              <a:t>o stanie bezpieczeństwa w ruchu drogowym za 2021 rok w województwie wielkopolskim.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D6BEA1FA-4737-4B06-BC53-A07A7F51DF5E}"/>
              </a:ext>
            </a:extLst>
          </p:cNvPr>
          <p:cNvGraphicFramePr>
            <a:graphicFrameLocks/>
          </p:cNvGraphicFramePr>
          <p:nvPr/>
        </p:nvGraphicFramePr>
        <p:xfrm>
          <a:off x="519111" y="1628800"/>
          <a:ext cx="8217619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78" name="Prostokąt 1">
            <a:extLst>
              <a:ext uri="{FF2B5EF4-FFF2-40B4-BE49-F238E27FC236}">
                <a16:creationId xmlns:a16="http://schemas.microsoft.com/office/drawing/2014/main" id="{328921EF-7ADC-4701-85D0-D155D923A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78304C51-219C-4C97-9B2C-18ADC1ED8A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9113" y="4992688"/>
            <a:ext cx="3836987" cy="1316037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Dynamika </a:t>
            </a:r>
            <a:r>
              <a:rPr lang="pl-PL" altLang="pl-PL" sz="1400" b="1" dirty="0">
                <a:solidFill>
                  <a:srgbClr val="3333CC"/>
                </a:solidFill>
                <a:cs typeface="Arial" pitchFamily="34" charset="0"/>
              </a:rPr>
              <a:t>pozytywna</a:t>
            </a: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 </a:t>
            </a:r>
            <a:r>
              <a:rPr lang="pl-PL" altLang="pl-PL" sz="14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Śrem  		-39,47%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Pleszew 		-37,04%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Czarnków 		-30,00%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47C9791F-8FB0-4F38-AF37-43E0AFD053C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05363" y="4992688"/>
            <a:ext cx="3836987" cy="1100137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Dynamika </a:t>
            </a:r>
            <a:r>
              <a:rPr lang="pl-PL" altLang="pl-PL" sz="1400" b="1" dirty="0">
                <a:solidFill>
                  <a:srgbClr val="FF0000"/>
                </a:solidFill>
                <a:cs typeface="Arial" pitchFamily="34" charset="0"/>
              </a:rPr>
              <a:t>negatywna</a:t>
            </a: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pl-PL" altLang="pl-PL" sz="14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Złotów 		+85,71%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Słupca 		+67,44%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Piła 		+23,53%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C2BD6F99-3E12-4588-985B-D6DFE1963C4D}"/>
              </a:ext>
            </a:extLst>
          </p:cNvPr>
          <p:cNvCxnSpPr>
            <a:cxnSpLocks/>
          </p:cNvCxnSpPr>
          <p:nvPr/>
        </p:nvCxnSpPr>
        <p:spPr>
          <a:xfrm>
            <a:off x="6904038" y="3284538"/>
            <a:ext cx="792162" cy="14446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1" name="pole tekstowe 11"/>
          <p:cNvSpPr txBox="1">
            <a:spLocks noChangeArrowheads="1"/>
          </p:cNvSpPr>
          <p:nvPr/>
        </p:nvSpPr>
        <p:spPr bwMode="auto">
          <a:xfrm>
            <a:off x="7092950" y="3019425"/>
            <a:ext cx="10683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3333CC"/>
                </a:solidFill>
                <a:cs typeface="Calibri" panose="020F0502020204030204" pitchFamily="34" charset="0"/>
              </a:rPr>
              <a:t>-455</a:t>
            </a:r>
          </a:p>
        </p:txBody>
      </p:sp>
      <p:pic>
        <p:nvPicPr>
          <p:cNvPr id="16392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4003F42-E01E-441C-8FCB-C96A47A23A3E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18435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1">
            <a:extLst>
              <a:ext uri="{FF2B5EF4-FFF2-40B4-BE49-F238E27FC236}">
                <a16:creationId xmlns:a16="http://schemas.microsoft.com/office/drawing/2014/main" id="{396D0CBD-5CC0-4184-8484-CA7FCD4BE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aphicFrame>
        <p:nvGraphicFramePr>
          <p:cNvPr id="18437" name="Wykres 5"/>
          <p:cNvGraphicFramePr>
            <a:graphicFrameLocks/>
          </p:cNvGraphicFramePr>
          <p:nvPr/>
        </p:nvGraphicFramePr>
        <p:xfrm>
          <a:off x="-50800" y="1506538"/>
          <a:ext cx="9245600" cy="540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Chart" r:id="rId4" imgW="9254530" imgH="5407621" progId="Excel.Chart.8">
                  <p:embed/>
                </p:oleObj>
              </mc:Choice>
              <mc:Fallback>
                <p:oleObj name="Chart" r:id="rId4" imgW="9254530" imgH="5407621" progId="Excel.Chart.8">
                  <p:embed/>
                  <p:pic>
                    <p:nvPicPr>
                      <p:cNvPr id="0" name="Wykres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506538"/>
                        <a:ext cx="9245600" cy="540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2019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19459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460" name="Wykres 3"/>
          <p:cNvGraphicFramePr>
            <a:graphicFrameLocks/>
          </p:cNvGraphicFramePr>
          <p:nvPr/>
        </p:nvGraphicFramePr>
        <p:xfrm>
          <a:off x="-50800" y="1362075"/>
          <a:ext cx="9245600" cy="554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Chart" r:id="rId5" imgW="9254530" imgH="5553937" progId="Excel.Chart.8">
                  <p:embed/>
                </p:oleObj>
              </mc:Choice>
              <mc:Fallback>
                <p:oleObj name="Chart" r:id="rId5" imgW="9254530" imgH="5553937" progId="Excel.Chart.8">
                  <p:embed/>
                  <p:pic>
                    <p:nvPicPr>
                      <p:cNvPr id="0" name="Wykres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362075"/>
                        <a:ext cx="9245600" cy="554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21507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8" name="Wykres 3"/>
          <p:cNvGraphicFramePr>
            <a:graphicFrameLocks/>
          </p:cNvGraphicFramePr>
          <p:nvPr/>
        </p:nvGraphicFramePr>
        <p:xfrm>
          <a:off x="-50800" y="1290638"/>
          <a:ext cx="9245600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Chart" r:id="rId5" imgW="9254530" imgH="5627096" progId="Excel.Chart.8">
                  <p:embed/>
                </p:oleObj>
              </mc:Choice>
              <mc:Fallback>
                <p:oleObj name="Chart" r:id="rId5" imgW="9254530" imgH="5627096" progId="Excel.Chart.8">
                  <p:embed/>
                  <p:pic>
                    <p:nvPicPr>
                      <p:cNvPr id="0" name="Wykres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290638"/>
                        <a:ext cx="9245600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AE30AE-6052-41AF-B463-80353B463931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23555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30163"/>
            <a:ext cx="207486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rostokąt 1">
            <a:extLst>
              <a:ext uri="{FF2B5EF4-FFF2-40B4-BE49-F238E27FC236}">
                <a16:creationId xmlns:a16="http://schemas.microsoft.com/office/drawing/2014/main" id="{73A4EC93-16B2-4FA3-B40E-CCBBF9F81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aphicFrame>
        <p:nvGraphicFramePr>
          <p:cNvPr id="23557" name="Wykres 7"/>
          <p:cNvGraphicFramePr>
            <a:graphicFrameLocks/>
          </p:cNvGraphicFramePr>
          <p:nvPr/>
        </p:nvGraphicFramePr>
        <p:xfrm>
          <a:off x="-50800" y="2006600"/>
          <a:ext cx="9245600" cy="370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Chart" r:id="rId4" imgW="9254530" imgH="3712786" progId="Excel.Chart.8">
                  <p:embed/>
                </p:oleObj>
              </mc:Choice>
              <mc:Fallback>
                <p:oleObj name="Chart" r:id="rId4" imgW="9254530" imgH="3712786" progId="Excel.Chart.8">
                  <p:embed/>
                  <p:pic>
                    <p:nvPicPr>
                      <p:cNvPr id="0" name="Wykres 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2006600"/>
                        <a:ext cx="9245600" cy="370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Łącznik prosty ze strzałką 2">
            <a:extLst>
              <a:ext uri="{FF2B5EF4-FFF2-40B4-BE49-F238E27FC236}">
                <a16:creationId xmlns:a16="http://schemas.microsoft.com/office/drawing/2014/main" id="{42D21AB2-2B1A-433C-B890-A104EB1FF8E8}"/>
              </a:ext>
            </a:extLst>
          </p:cNvPr>
          <p:cNvCxnSpPr/>
          <p:nvPr/>
        </p:nvCxnSpPr>
        <p:spPr>
          <a:xfrm>
            <a:off x="7164388" y="3429000"/>
            <a:ext cx="863600" cy="2873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pole tekstowe 11"/>
          <p:cNvSpPr txBox="1">
            <a:spLocks noChangeArrowheads="1"/>
          </p:cNvSpPr>
          <p:nvPr/>
        </p:nvSpPr>
        <p:spPr bwMode="auto">
          <a:xfrm>
            <a:off x="7380288" y="2995613"/>
            <a:ext cx="792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0070C0"/>
                </a:solidFill>
                <a:cs typeface="Calibri" panose="020F0502020204030204" pitchFamily="34" charset="0"/>
              </a:rPr>
              <a:t>-253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A736F4A8-C9E8-436A-A694-7D32A1459CEF}"/>
              </a:ext>
            </a:extLst>
          </p:cNvPr>
          <p:cNvGraphicFramePr>
            <a:graphicFrameLocks/>
          </p:cNvGraphicFramePr>
          <p:nvPr/>
        </p:nvGraphicFramePr>
        <p:xfrm>
          <a:off x="467544" y="1628800"/>
          <a:ext cx="8280920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2" name="Prostokąt 1">
            <a:extLst>
              <a:ext uri="{FF2B5EF4-FFF2-40B4-BE49-F238E27FC236}">
                <a16:creationId xmlns:a16="http://schemas.microsoft.com/office/drawing/2014/main" id="{23A23AE6-290F-460D-93F7-36BAF51B3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8C39331-90CA-48DB-A903-7D771A30572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5013325"/>
            <a:ext cx="3836987" cy="1511300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Dynamika </a:t>
            </a:r>
            <a:r>
              <a:rPr lang="pl-PL" altLang="pl-PL" sz="1400" b="1" dirty="0">
                <a:solidFill>
                  <a:srgbClr val="3333CC"/>
                </a:solidFill>
                <a:cs typeface="Arial" pitchFamily="34" charset="0"/>
              </a:rPr>
              <a:t>pozytywna</a:t>
            </a: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 </a:t>
            </a:r>
            <a:r>
              <a:rPr lang="pl-PL" altLang="pl-PL" sz="14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Gniezno 		-55,56%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Turek 		-53,85%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Gostyń 		-50,00%</a:t>
            </a:r>
          </a:p>
          <a:p>
            <a:pPr marL="288925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         KPP Grodzisk W.		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1CBA727F-72B1-4C9B-A20B-561390D500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21238" y="5051425"/>
            <a:ext cx="3836987" cy="1690688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Dynamika </a:t>
            </a:r>
            <a:r>
              <a:rPr lang="pl-PL" altLang="pl-PL" sz="1400" b="1" dirty="0">
                <a:solidFill>
                  <a:srgbClr val="FF0000"/>
                </a:solidFill>
                <a:cs typeface="Arial" pitchFamily="34" charset="0"/>
              </a:rPr>
              <a:t>negatywna</a:t>
            </a: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pl-PL" altLang="pl-PL" sz="14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Wolsztyn		+800,00%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Leszno		+200,00%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Kalisz 		+160,00%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9F776EE7-F14B-480B-BFF9-64A787CB732E}"/>
              </a:ext>
            </a:extLst>
          </p:cNvPr>
          <p:cNvCxnSpPr>
            <a:cxnSpLocks/>
          </p:cNvCxnSpPr>
          <p:nvPr/>
        </p:nvCxnSpPr>
        <p:spPr>
          <a:xfrm flipV="1">
            <a:off x="6948488" y="3221038"/>
            <a:ext cx="739775" cy="22383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3" name="pole tekstowe 11"/>
          <p:cNvSpPr txBox="1">
            <a:spLocks noChangeArrowheads="1"/>
          </p:cNvSpPr>
          <p:nvPr/>
        </p:nvSpPr>
        <p:spPr bwMode="auto">
          <a:xfrm>
            <a:off x="7031038" y="2995613"/>
            <a:ext cx="576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FF3300"/>
                </a:solidFill>
                <a:cs typeface="Calibri" panose="020F0502020204030204" pitchFamily="34" charset="0"/>
              </a:rPr>
              <a:t>+13</a:t>
            </a:r>
          </a:p>
        </p:txBody>
      </p:sp>
      <p:pic>
        <p:nvPicPr>
          <p:cNvPr id="24584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FC3B1A0-3DF7-4604-83FE-660C09ACD72B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26627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1">
            <a:extLst>
              <a:ext uri="{FF2B5EF4-FFF2-40B4-BE49-F238E27FC236}">
                <a16:creationId xmlns:a16="http://schemas.microsoft.com/office/drawing/2014/main" id="{396D0CBD-5CC0-4184-8484-CA7FCD4BE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2019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aphicFrame>
        <p:nvGraphicFramePr>
          <p:cNvPr id="26629" name="Wykres 7"/>
          <p:cNvGraphicFramePr>
            <a:graphicFrameLocks/>
          </p:cNvGraphicFramePr>
          <p:nvPr/>
        </p:nvGraphicFramePr>
        <p:xfrm>
          <a:off x="-50800" y="1433513"/>
          <a:ext cx="9245600" cy="547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Chart" r:id="rId4" imgW="9254530" imgH="5480779" progId="Excel.Chart.8">
                  <p:embed/>
                </p:oleObj>
              </mc:Choice>
              <mc:Fallback>
                <p:oleObj name="Chart" r:id="rId4" imgW="9254530" imgH="5480779" progId="Excel.Chart.8">
                  <p:embed/>
                  <p:pic>
                    <p:nvPicPr>
                      <p:cNvPr id="0" name="Wykres 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433513"/>
                        <a:ext cx="9245600" cy="547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27651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2" name="Wykres 3"/>
          <p:cNvGraphicFramePr>
            <a:graphicFrameLocks/>
          </p:cNvGraphicFramePr>
          <p:nvPr/>
        </p:nvGraphicFramePr>
        <p:xfrm>
          <a:off x="-50800" y="1217613"/>
          <a:ext cx="9245600" cy="569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Chart" r:id="rId5" imgW="9254530" imgH="5700254" progId="Excel.Chart.8">
                  <p:embed/>
                </p:oleObj>
              </mc:Choice>
              <mc:Fallback>
                <p:oleObj name="Chart" r:id="rId5" imgW="9254530" imgH="5700254" progId="Excel.Chart.8">
                  <p:embed/>
                  <p:pic>
                    <p:nvPicPr>
                      <p:cNvPr id="0" name="Wykres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217613"/>
                        <a:ext cx="9245600" cy="569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29699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700" name="Wykres 3"/>
          <p:cNvGraphicFramePr>
            <a:graphicFrameLocks/>
          </p:cNvGraphicFramePr>
          <p:nvPr/>
        </p:nvGraphicFramePr>
        <p:xfrm>
          <a:off x="-50800" y="1217613"/>
          <a:ext cx="9245600" cy="569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3" name="Chart" r:id="rId5" imgW="9254530" imgH="5700254" progId="Excel.Chart.8">
                  <p:embed/>
                </p:oleObj>
              </mc:Choice>
              <mc:Fallback>
                <p:oleObj name="Chart" r:id="rId5" imgW="9254530" imgH="5700254" progId="Excel.Chart.8">
                  <p:embed/>
                  <p:pic>
                    <p:nvPicPr>
                      <p:cNvPr id="0" name="Wykres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217613"/>
                        <a:ext cx="9245600" cy="569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rostokąt 1">
            <a:extLst>
              <a:ext uri="{FF2B5EF4-FFF2-40B4-BE49-F238E27FC236}">
                <a16:creationId xmlns:a16="http://schemas.microsoft.com/office/drawing/2014/main" id="{DC461554-A1A8-4EDE-89D0-C7607D65D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988" y="333375"/>
            <a:ext cx="622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AKTYWNOŚĆ POLICJANTÓW RUCHU DROGOWEGO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średnio na 1 służbę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7C679D50-4740-469F-87AA-28250669D3E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5041900"/>
            <a:ext cx="3836987" cy="1489075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Najwyższe wartości osiągnęły: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Rawicz 		6,6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Złotów 		6,3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Turek 		5,9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id="{8B44AE9B-ABA8-4522-A5A3-529FE384111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16463" y="5041900"/>
            <a:ext cx="3836987" cy="1512888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Najniższe wartości osiągnęły: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Poznań 		3,7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Koło 		3,8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Konin		4,2</a:t>
            </a:r>
          </a:p>
          <a:p>
            <a:pPr marL="288925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         KMP Leszno 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id="{E6985816-B960-4CF3-BA5F-1B1CF9BE31EF}"/>
              </a:ext>
            </a:extLst>
          </p:cNvPr>
          <p:cNvCxnSpPr>
            <a:cxnSpLocks/>
          </p:cNvCxnSpPr>
          <p:nvPr/>
        </p:nvCxnSpPr>
        <p:spPr>
          <a:xfrm flipV="1">
            <a:off x="7019925" y="2919413"/>
            <a:ext cx="698500" cy="23653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0" name="pole tekstowe 11"/>
          <p:cNvSpPr txBox="1">
            <a:spLocks noChangeArrowheads="1"/>
          </p:cNvSpPr>
          <p:nvPr/>
        </p:nvSpPr>
        <p:spPr bwMode="auto">
          <a:xfrm>
            <a:off x="7019925" y="2581275"/>
            <a:ext cx="5762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00B050"/>
                </a:solidFill>
                <a:cs typeface="Calibri" panose="020F0502020204030204" pitchFamily="34" charset="0"/>
              </a:rPr>
              <a:t>+0,9</a:t>
            </a:r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C5D192AF-BC86-4E0A-8AFF-41DC2EAD999E}"/>
              </a:ext>
            </a:extLst>
          </p:cNvPr>
          <p:cNvGraphicFramePr>
            <a:graphicFrameLocks/>
          </p:cNvGraphicFramePr>
          <p:nvPr/>
        </p:nvGraphicFramePr>
        <p:xfrm>
          <a:off x="467544" y="1628800"/>
          <a:ext cx="8280920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1752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55C0CE0-8F84-478E-8870-FCA56655C593}"/>
              </a:ext>
            </a:extLst>
          </p:cNvPr>
          <p:cNvGraphicFramePr>
            <a:graphicFrameLocks noGrp="1"/>
          </p:cNvGraphicFramePr>
          <p:nvPr/>
        </p:nvGraphicFramePr>
        <p:xfrm>
          <a:off x="190500" y="1012825"/>
          <a:ext cx="8763000" cy="45243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37554"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ROK </a:t>
                      </a:r>
                    </a:p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(stan na 01.01.)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ETAT RD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ZATRUDNIENIE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WAKAT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STANOWISKA KIEROWNICZE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LICZBA POLICJANTÓW do służby na drodze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LICZBA POLICJANTÓW </a:t>
                      </a:r>
                    </a:p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czynności</a:t>
                      </a:r>
                      <a:r>
                        <a:rPr lang="pl-PL" sz="1000" b="1" baseline="0" dirty="0">
                          <a:latin typeface="+mn-lt"/>
                          <a:cs typeface="Arial" panose="020B0604020202020204" pitchFamily="34" charset="0"/>
                        </a:rPr>
                        <a:t> wyjaśniające</a:t>
                      </a:r>
                      <a:endParaRPr lang="pl-PL" sz="10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LICZBA POLICJANTÓW </a:t>
                      </a:r>
                      <a:b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pl-PL" sz="1000" b="1" dirty="0">
                          <a:latin typeface="+mn-lt"/>
                          <a:cs typeface="Arial" panose="020B0604020202020204" pitchFamily="34" charset="0"/>
                        </a:rPr>
                        <a:t>do służby na drodze i w biurze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782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664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117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569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2015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672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2016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792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781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653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666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2018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793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786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661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2019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794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786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795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782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64 (64)*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655 (666)*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61 (65)*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795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779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61 (62)*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655 (666)*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63 (67)*</a:t>
                      </a:r>
                    </a:p>
                  </a:txBody>
                  <a:tcPr marL="68596" marR="68596" marT="34283" marB="34283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795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788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61 (63)*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661 (663)*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b="1" dirty="0">
                          <a:latin typeface="+mn-lt"/>
                          <a:cs typeface="Arial" panose="020B0604020202020204" pitchFamily="34" charset="0"/>
                        </a:rPr>
                        <a:t>66 (69)*</a:t>
                      </a:r>
                    </a:p>
                  </a:txBody>
                  <a:tcPr marL="68596" marR="68596" marT="34283" marB="3428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440166"/>
                  </a:ext>
                </a:extLst>
              </a:tr>
            </a:tbl>
          </a:graphicData>
        </a:graphic>
      </p:graphicFrame>
      <p:sp>
        <p:nvSpPr>
          <p:cNvPr id="5223" name="pole tekstowe 2"/>
          <p:cNvSpPr txBox="1">
            <a:spLocks noChangeArrowheads="1"/>
          </p:cNvSpPr>
          <p:nvPr/>
        </p:nvSpPr>
        <p:spPr bwMode="auto">
          <a:xfrm>
            <a:off x="7667625" y="5549900"/>
            <a:ext cx="10810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900">
                <a:solidFill>
                  <a:srgbClr val="0000FF"/>
                </a:solidFill>
                <a:latin typeface="Century Gothic" panose="020B0502020202020204" pitchFamily="34" charset="0"/>
              </a:rPr>
              <a:t>* - stan etatowy</a:t>
            </a:r>
          </a:p>
        </p:txBody>
      </p:sp>
      <p:sp>
        <p:nvSpPr>
          <p:cNvPr id="5224" name="Rectangle 2"/>
          <p:cNvSpPr>
            <a:spLocks noGrp="1"/>
          </p:cNvSpPr>
          <p:nvPr>
            <p:ph type="title"/>
          </p:nvPr>
        </p:nvSpPr>
        <p:spPr>
          <a:xfrm>
            <a:off x="4098925" y="112713"/>
            <a:ext cx="4810125" cy="631825"/>
          </a:xfrm>
        </p:spPr>
        <p:txBody>
          <a:bodyPr/>
          <a:lstStyle/>
          <a:p>
            <a:r>
              <a:rPr lang="pl-PL" altLang="pl-PL" sz="1600" b="1">
                <a:solidFill>
                  <a:schemeClr val="hlink"/>
                </a:solidFill>
              </a:rPr>
              <a:t>SIATKA ETATOWA POLICJANTÓW RD </a:t>
            </a:r>
          </a:p>
        </p:txBody>
      </p:sp>
      <p:sp>
        <p:nvSpPr>
          <p:cNvPr id="5225" name="pole tekstowe 6"/>
          <p:cNvSpPr txBox="1">
            <a:spLocks noChangeArrowheads="1"/>
          </p:cNvSpPr>
          <p:nvPr/>
        </p:nvSpPr>
        <p:spPr bwMode="auto">
          <a:xfrm>
            <a:off x="323850" y="5845175"/>
            <a:ext cx="5991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400" b="1">
                <a:cs typeface="Calibri" panose="020F0502020204030204" pitchFamily="34" charset="0"/>
              </a:rPr>
              <a:t>Jednostki z wakatami w ruchu drogowym: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l-PL" altLang="pl-PL" sz="1400">
                <a:cs typeface="Calibri" panose="020F0502020204030204" pitchFamily="34" charset="0"/>
              </a:rPr>
              <a:t>WRD KWP 					3 wakaty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l-PL" altLang="pl-PL" sz="1400">
                <a:cs typeface="Calibri" panose="020F0502020204030204" pitchFamily="34" charset="0"/>
              </a:rPr>
              <a:t>KPP Kościan, KPP Oborniki, KPP Szamotuły, KPP Rawicz	1 wakat </a:t>
            </a:r>
          </a:p>
        </p:txBody>
      </p:sp>
      <p:pic>
        <p:nvPicPr>
          <p:cNvPr id="5226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708DAE76-9A86-43E7-872E-A71680378B59}"/>
              </a:ext>
            </a:extLst>
          </p:cNvPr>
          <p:cNvGraphicFramePr>
            <a:graphicFrameLocks/>
          </p:cNvGraphicFramePr>
          <p:nvPr/>
        </p:nvGraphicFramePr>
        <p:xfrm>
          <a:off x="467544" y="1628800"/>
          <a:ext cx="8280920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0" name="Prostokąt 1">
            <a:extLst>
              <a:ext uri="{FF2B5EF4-FFF2-40B4-BE49-F238E27FC236}">
                <a16:creationId xmlns:a16="http://schemas.microsoft.com/office/drawing/2014/main" id="{324CA167-B88F-4493-B2F2-2D32B6F0A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988" y="333375"/>
            <a:ext cx="622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AKTYWNOŚĆ POLICJANTÓW RUCHU DROGOWEGO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średnio na 1 służbę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68ED983B-8F3B-49E1-9E52-C17395AFFF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5013325"/>
            <a:ext cx="3836987" cy="1368425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Najwyższe wartości osiągnęły: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Rawicz 		5,6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Słupca  		4,7</a:t>
            </a:r>
          </a:p>
          <a:p>
            <a:pPr marL="288925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         KPP Wągrowiec 		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3333CC"/>
                </a:solidFill>
                <a:cs typeface="Arial" pitchFamily="34" charset="0"/>
              </a:rPr>
              <a:t>KPP Śrem 		4,6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7E58222A-BBBA-4849-9A2A-2E17D402D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68838" y="5013325"/>
            <a:ext cx="3836987" cy="1439863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400" dirty="0">
                <a:cs typeface="Arial" pitchFamily="34" charset="0"/>
              </a:rPr>
              <a:t>Najniższe wartości osiągnęły: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Poznań 		2,4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KMP Konin 		2,7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400" dirty="0">
                <a:solidFill>
                  <a:srgbClr val="FF0000"/>
                </a:solidFill>
                <a:cs typeface="Arial" pitchFamily="34" charset="0"/>
              </a:rPr>
              <a:t>KPP Koło 		2,9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4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400" i="1" dirty="0"/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EE10803F-1315-4CE7-8EE0-1DB88981EB63}"/>
              </a:ext>
            </a:extLst>
          </p:cNvPr>
          <p:cNvCxnSpPr>
            <a:cxnSpLocks/>
          </p:cNvCxnSpPr>
          <p:nvPr/>
        </p:nvCxnSpPr>
        <p:spPr>
          <a:xfrm flipV="1">
            <a:off x="6950075" y="2636838"/>
            <a:ext cx="790575" cy="33972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9" name="pole tekstowe 11"/>
          <p:cNvSpPr txBox="1">
            <a:spLocks noChangeArrowheads="1"/>
          </p:cNvSpPr>
          <p:nvPr/>
        </p:nvSpPr>
        <p:spPr bwMode="auto">
          <a:xfrm>
            <a:off x="6973888" y="2419350"/>
            <a:ext cx="574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00B050"/>
                </a:solidFill>
                <a:cs typeface="Calibri" panose="020F0502020204030204" pitchFamily="34" charset="0"/>
              </a:rPr>
              <a:t>+0,6</a:t>
            </a:r>
          </a:p>
        </p:txBody>
      </p:sp>
      <p:pic>
        <p:nvPicPr>
          <p:cNvPr id="33800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24166D-FC68-4A81-AB74-D6616C0575CF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sp>
        <p:nvSpPr>
          <p:cNvPr id="35843" name="Tytuł 1"/>
          <p:cNvSpPr>
            <a:spLocks noGrp="1"/>
          </p:cNvSpPr>
          <p:nvPr>
            <p:ph type="title" idx="4294967295"/>
          </p:nvPr>
        </p:nvSpPr>
        <p:spPr>
          <a:xfrm>
            <a:off x="2555875" y="136525"/>
            <a:ext cx="6523038" cy="928688"/>
          </a:xfrm>
        </p:spPr>
        <p:txBody>
          <a:bodyPr/>
          <a:lstStyle/>
          <a:p>
            <a:r>
              <a:rPr lang="pl-PL" altLang="pl-PL" sz="1600" b="1">
                <a:solidFill>
                  <a:schemeClr val="hlink"/>
                </a:solidFill>
              </a:rPr>
              <a:t>Główne przyczyny wypadków drogowych </a:t>
            </a:r>
            <a:br>
              <a:rPr lang="pl-PL" altLang="pl-PL" sz="1600" b="1">
                <a:solidFill>
                  <a:schemeClr val="hlink"/>
                </a:solidFill>
              </a:rPr>
            </a:br>
            <a:r>
              <a:rPr lang="pl-PL" altLang="pl-PL" sz="1600" b="1">
                <a:solidFill>
                  <a:srgbClr val="FF3300"/>
                </a:solidFill>
              </a:rPr>
              <a:t>z winy kierujących </a:t>
            </a:r>
            <a:br>
              <a:rPr lang="pl-PL" altLang="pl-PL" sz="1600" b="1">
                <a:solidFill>
                  <a:schemeClr val="hlink"/>
                </a:solidFill>
              </a:rPr>
            </a:br>
            <a:r>
              <a:rPr lang="pl-PL" altLang="pl-PL" sz="1600" b="1">
                <a:solidFill>
                  <a:schemeClr val="hlink"/>
                </a:solidFill>
              </a:rPr>
              <a:t>na terenie garnizonu w 2021 roku</a:t>
            </a:r>
            <a:r>
              <a:rPr lang="pl-PL" altLang="pl-PL" sz="1600"/>
              <a:t>  </a:t>
            </a:r>
          </a:p>
        </p:txBody>
      </p:sp>
      <p:sp>
        <p:nvSpPr>
          <p:cNvPr id="35844" name="Symbol zastępczy numeru slajdu 2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A54F1AD2-3BA7-485B-A8FB-A3A6DBB983A4}" type="slidenum">
              <a:rPr lang="pl-PL" altLang="pl-PL" sz="12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graphicFrame>
        <p:nvGraphicFramePr>
          <p:cNvPr id="6" name="Wykres 5">
            <a:extLst>
              <a:ext uri="{FF2B5EF4-FFF2-40B4-BE49-F238E27FC236}">
                <a16:creationId xmlns:a16="http://schemas.microsoft.com/office/drawing/2014/main" id="{0F13306C-67C5-4459-9F7D-76EAA8E5C965}"/>
              </a:ext>
            </a:extLst>
          </p:cNvPr>
          <p:cNvGraphicFramePr>
            <a:graphicFrameLocks/>
          </p:cNvGraphicFramePr>
          <p:nvPr/>
        </p:nvGraphicFramePr>
        <p:xfrm>
          <a:off x="466724" y="1457324"/>
          <a:ext cx="8210551" cy="45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5846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15286D23-B80C-4583-8553-2E270FE8B9E5}"/>
              </a:ext>
            </a:extLst>
          </p:cNvPr>
          <p:cNvGraphicFramePr>
            <a:graphicFrameLocks/>
          </p:cNvGraphicFramePr>
          <p:nvPr/>
        </p:nvGraphicFramePr>
        <p:xfrm>
          <a:off x="359121" y="2060848"/>
          <a:ext cx="8425756" cy="3819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E7ABF9-2BBB-49BE-914E-FE7BD1E99D55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sp>
        <p:nvSpPr>
          <p:cNvPr id="37891" name="Tytuł 1"/>
          <p:cNvSpPr>
            <a:spLocks noGrp="1"/>
          </p:cNvSpPr>
          <p:nvPr>
            <p:ph type="title" idx="4294967295"/>
          </p:nvPr>
        </p:nvSpPr>
        <p:spPr>
          <a:xfrm>
            <a:off x="2411413" y="214313"/>
            <a:ext cx="6589712" cy="1071562"/>
          </a:xfrm>
        </p:spPr>
        <p:txBody>
          <a:bodyPr/>
          <a:lstStyle/>
          <a:p>
            <a:r>
              <a:rPr lang="pl-PL" altLang="pl-PL" sz="1600" b="1">
                <a:solidFill>
                  <a:schemeClr val="hlink"/>
                </a:solidFill>
              </a:rPr>
              <a:t>Główne przyczyny wypadków drogowych </a:t>
            </a:r>
            <a:br>
              <a:rPr lang="pl-PL" altLang="pl-PL" sz="1600" b="1">
                <a:solidFill>
                  <a:schemeClr val="hlink"/>
                </a:solidFill>
              </a:rPr>
            </a:br>
            <a:r>
              <a:rPr lang="pl-PL" altLang="pl-PL" sz="1600" b="1">
                <a:solidFill>
                  <a:srgbClr val="FF3300"/>
                </a:solidFill>
              </a:rPr>
              <a:t>z winy pieszego </a:t>
            </a:r>
            <a:br>
              <a:rPr lang="pl-PL" altLang="pl-PL" sz="1600" b="1">
                <a:solidFill>
                  <a:schemeClr val="hlink"/>
                </a:solidFill>
              </a:rPr>
            </a:br>
            <a:r>
              <a:rPr lang="pl-PL" altLang="pl-PL" sz="1600" b="1">
                <a:solidFill>
                  <a:schemeClr val="hlink"/>
                </a:solidFill>
              </a:rPr>
              <a:t>na terenie garnizonu w 2021 roku</a:t>
            </a:r>
            <a:endParaRPr lang="pl-PL" altLang="pl-PL" sz="1600">
              <a:solidFill>
                <a:schemeClr val="hlink"/>
              </a:solidFill>
            </a:endParaRPr>
          </a:p>
        </p:txBody>
      </p:sp>
      <p:sp>
        <p:nvSpPr>
          <p:cNvPr id="37892" name="Symbol zastępczy numeru slajdu 2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A5DC0A1-EE36-40AF-8DEC-E97CDF1F256E}" type="slidenum">
              <a:rPr lang="pl-PL" altLang="pl-PL" sz="12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37893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B6A487FB-2BB3-497D-95A3-29DEA66C5DE1}"/>
              </a:ext>
            </a:extLst>
          </p:cNvPr>
          <p:cNvGraphicFramePr>
            <a:graphicFrameLocks/>
          </p:cNvGraphicFramePr>
          <p:nvPr/>
        </p:nvGraphicFramePr>
        <p:xfrm>
          <a:off x="467544" y="2057400"/>
          <a:ext cx="8219256" cy="4035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pole tekstowe 4">
            <a:extLst>
              <a:ext uri="{FF2B5EF4-FFF2-40B4-BE49-F238E27FC236}">
                <a16:creationId xmlns:a16="http://schemas.microsoft.com/office/drawing/2014/main" id="{94A3C3FB-D3DC-40AA-A117-637E9091D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074738"/>
            <a:ext cx="4824413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SzTx/>
              <a:buFont typeface="Arial" panose="020B0604020202020204" pitchFamily="34" charset="0"/>
              <a:buNone/>
              <a:defRPr/>
            </a:pPr>
            <a:r>
              <a:rPr lang="pl-PL" altLang="pl-PL" sz="135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Bezzałogowy Statek Powietrzny (BSP) - </a:t>
            </a:r>
            <a:r>
              <a:rPr lang="pl-PL" altLang="pl-PL" sz="1350" b="1" i="1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Dji</a:t>
            </a:r>
            <a:r>
              <a:rPr lang="pl-PL" altLang="pl-PL" sz="135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sz="1350" b="1" i="1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Matrice</a:t>
            </a:r>
            <a:r>
              <a:rPr lang="pl-PL" altLang="pl-PL" sz="135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200 v 2  </a:t>
            </a:r>
            <a:r>
              <a:rPr lang="pl-PL" altLang="pl-PL" sz="135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wyposażony w głowicę optoelektryczną z 30 x zoomem optycznym, który pozostaje na wyposażeniu WRD KWP </a:t>
            </a:r>
            <a:br>
              <a:rPr lang="pl-PL" altLang="pl-PL" sz="135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altLang="pl-PL" sz="135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 Poznaniu. Wykorzystywany jest do wsparcia prowadzonych działań i realizacji czynności służbowych na terenie garnizonu wielkopolskiego.</a:t>
            </a:r>
          </a:p>
        </p:txBody>
      </p:sp>
      <p:pic>
        <p:nvPicPr>
          <p:cNvPr id="55301" name="Obraz 14" descr="Obraz zawierający drzewo, zewnętrzne, broń&#10;&#10;Opis wygenerowany automatycznie">
            <a:extLst>
              <a:ext uri="{FF2B5EF4-FFF2-40B4-BE49-F238E27FC236}">
                <a16:creationId xmlns:a16="http://schemas.microsoft.com/office/drawing/2014/main" id="{E6053780-4D23-42FC-8D8B-5F751028E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2798763"/>
            <a:ext cx="6022975" cy="336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BD0FE3E5-330B-4831-82F8-AEAB33839ADC}"/>
              </a:ext>
            </a:extLst>
          </p:cNvPr>
          <p:cNvGraphicFramePr>
            <a:graphicFrameLocks noGrp="1"/>
          </p:cNvGraphicFramePr>
          <p:nvPr/>
        </p:nvGraphicFramePr>
        <p:xfrm>
          <a:off x="5148263" y="1074738"/>
          <a:ext cx="3887787" cy="1625600"/>
        </p:xfrm>
        <a:graphic>
          <a:graphicData uri="http://schemas.openxmlformats.org/drawingml/2006/table">
            <a:tbl>
              <a:tblPr/>
              <a:tblGrid>
                <a:gridCol w="291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961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Liczba wykroczeń na minutę nalotu</a:t>
                      </a:r>
                    </a:p>
                  </a:txBody>
                  <a:tcPr marL="7143" marR="7143" marT="71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</a:t>
                      </a:r>
                    </a:p>
                  </a:txBody>
                  <a:tcPr marL="7143" marR="7143" marT="71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39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Wykroczenie ujawniane co minut nalotu</a:t>
                      </a:r>
                    </a:p>
                  </a:txBody>
                  <a:tcPr marL="7143" marR="7143" marT="71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143" marR="7143" marT="71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39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Łączny czas nalotu (loty </a:t>
                      </a:r>
                      <a:r>
                        <a:rPr lang="pl-PL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brd</a:t>
                      </a: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 inne) w minutach</a:t>
                      </a:r>
                    </a:p>
                  </a:txBody>
                  <a:tcPr marL="7143" marR="7143" marT="71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7093</a:t>
                      </a:r>
                    </a:p>
                  </a:txBody>
                  <a:tcPr marL="7143" marR="7143" marT="71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961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Łączna liczba działań (</a:t>
                      </a:r>
                      <a:r>
                        <a:rPr lang="pl-PL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brd</a:t>
                      </a: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 inne)</a:t>
                      </a:r>
                    </a:p>
                  </a:txBody>
                  <a:tcPr marL="7143" marR="7143" marT="71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143" marR="7143" marT="71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Prostokąt 9">
            <a:extLst>
              <a:ext uri="{FF2B5EF4-FFF2-40B4-BE49-F238E27FC236}">
                <a16:creationId xmlns:a16="http://schemas.microsoft.com/office/drawing/2014/main" id="{35FA70A4-B42F-4A2E-A307-5BC644D16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8" y="939800"/>
            <a:ext cx="88074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/>
            </a:pPr>
            <a:r>
              <a:rPr lang="pl-PL" altLang="pl-PL" sz="2400" b="1" dirty="0">
                <a:solidFill>
                  <a:srgbClr val="0070C0"/>
                </a:solidFill>
              </a:rPr>
              <a:t>Wykorzystanie BSP w 2021 rok – 811 ujawnionych wykroczeń</a:t>
            </a:r>
          </a:p>
          <a:p>
            <a:pPr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/>
            </a:pPr>
            <a:r>
              <a:rPr lang="pl-PL" altLang="pl-PL" sz="1350" dirty="0">
                <a:solidFill>
                  <a:schemeClr val="tx1"/>
                </a:solidFill>
              </a:rPr>
              <a:t>					</a:t>
            </a:r>
          </a:p>
        </p:txBody>
      </p:sp>
      <p:graphicFrame>
        <p:nvGraphicFramePr>
          <p:cNvPr id="8" name="Wykres 7"/>
          <p:cNvGraphicFramePr/>
          <p:nvPr>
            <p:extLst>
              <p:ext uri="{D42A27DB-BD31-4B8C-83A1-F6EECF244321}">
                <p14:modId xmlns:p14="http://schemas.microsoft.com/office/powerpoint/2010/main" val="1476576963"/>
              </p:ext>
            </p:extLst>
          </p:nvPr>
        </p:nvGraphicFramePr>
        <p:xfrm>
          <a:off x="395536" y="1412776"/>
          <a:ext cx="8280920" cy="4984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D420607-9C69-4E78-9330-A67F67840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96752"/>
            <a:ext cx="3762375" cy="501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FB2F98F7-5E5D-4306-B06A-E58E03184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196752"/>
            <a:ext cx="3890962" cy="492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1F6DD1BF-C939-4350-AE63-887BF62D6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24744"/>
            <a:ext cx="4152900" cy="363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0D95130-67CC-48E6-B9C3-91EB345C7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753" y="3356992"/>
            <a:ext cx="4826000" cy="2994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E94956-FD94-4D2E-A533-7FC00165D5C4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sp>
        <p:nvSpPr>
          <p:cNvPr id="58371" name="Symbol zastępczy numeru slajdu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3F5A538-EAEF-461D-A924-160B5B87C4B0}" type="slidenum">
              <a:rPr lang="pl-PL" altLang="pl-PL" sz="12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sp>
        <p:nvSpPr>
          <p:cNvPr id="58372" name="Symbol zastępczy numeru slajdu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E03CEC0-7938-45BB-89B2-16A46B4A3600}" type="slidenum">
              <a:rPr lang="pl-PL" altLang="pl-PL" sz="12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sp>
        <p:nvSpPr>
          <p:cNvPr id="58373" name="Rectangle 4"/>
          <p:cNvSpPr>
            <a:spLocks noGrp="1"/>
          </p:cNvSpPr>
          <p:nvPr>
            <p:ph type="ctrTitle"/>
          </p:nvPr>
        </p:nvSpPr>
        <p:spPr>
          <a:xfrm>
            <a:off x="685800" y="3287713"/>
            <a:ext cx="7772400" cy="1436687"/>
          </a:xfrm>
        </p:spPr>
        <p:txBody>
          <a:bodyPr/>
          <a:lstStyle/>
          <a:p>
            <a:r>
              <a:rPr lang="pl-PL" altLang="pl-PL" sz="3500" b="1" i="1">
                <a:solidFill>
                  <a:schemeClr val="hlink"/>
                </a:solidFill>
              </a:rPr>
              <a:t>Dziękuję za uwagę</a:t>
            </a:r>
          </a:p>
        </p:txBody>
      </p:sp>
      <p:sp>
        <p:nvSpPr>
          <p:cNvPr id="58374" name="Text Box 7"/>
          <p:cNvSpPr txBox="1">
            <a:spLocks noChangeArrowheads="1"/>
          </p:cNvSpPr>
          <p:nvPr/>
        </p:nvSpPr>
        <p:spPr bwMode="auto">
          <a:xfrm>
            <a:off x="4556125" y="4508500"/>
            <a:ext cx="3902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l-PL" altLang="pl-PL" sz="1400" b="1">
                <a:latin typeface="Arial" panose="020B0604020202020204" pitchFamily="34" charset="0"/>
              </a:rPr>
              <a:t>Pierwszy Zastępca </a:t>
            </a:r>
            <a:br>
              <a:rPr lang="pl-PL" altLang="pl-PL" sz="1400" b="1">
                <a:latin typeface="Arial" panose="020B0604020202020204" pitchFamily="34" charset="0"/>
              </a:rPr>
            </a:br>
            <a:r>
              <a:rPr lang="pl-PL" altLang="pl-PL" sz="1400" b="1">
                <a:latin typeface="Arial" panose="020B0604020202020204" pitchFamily="34" charset="0"/>
              </a:rPr>
              <a:t>Komendanta Wojewódzkiego Policji </a:t>
            </a:r>
            <a:br>
              <a:rPr lang="pl-PL" altLang="pl-PL" sz="1400" b="1">
                <a:latin typeface="Arial" panose="020B0604020202020204" pitchFamily="34" charset="0"/>
              </a:rPr>
            </a:br>
            <a:r>
              <a:rPr lang="pl-PL" altLang="pl-PL" sz="1400" b="1">
                <a:latin typeface="Arial" panose="020B0604020202020204" pitchFamily="34" charset="0"/>
              </a:rPr>
              <a:t>w Poznaniu </a:t>
            </a:r>
            <a:br>
              <a:rPr lang="pl-PL" altLang="pl-PL" sz="1400" b="1">
                <a:latin typeface="Arial" panose="020B0604020202020204" pitchFamily="34" charset="0"/>
              </a:rPr>
            </a:br>
            <a:r>
              <a:rPr lang="pl-PL" altLang="pl-PL" sz="1400" b="1">
                <a:latin typeface="Arial" panose="020B0604020202020204" pitchFamily="34" charset="0"/>
              </a:rPr>
              <a:t>insp. Sławomir PIEKUT</a:t>
            </a:r>
          </a:p>
        </p:txBody>
      </p:sp>
      <p:pic>
        <p:nvPicPr>
          <p:cNvPr id="58375" name="Obraz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36525"/>
            <a:ext cx="3636962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/>
          <a:lstStyle/>
          <a:p>
            <a:r>
              <a:rPr lang="pl-PL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Średnia dzienna aktywność Policjanta WRD </a:t>
            </a:r>
            <a:br>
              <a:rPr lang="pl-PL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garnizonie wielkopolskim w 2021 roku 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17C06-7493-4798-9EFA-DAACF1A37016}" type="slidenum">
              <a:rPr lang="pl-PL" altLang="pl-PL" smtClean="0"/>
              <a:pPr>
                <a:defRPr/>
              </a:pPr>
              <a:t>3</a:t>
            </a:fld>
            <a:endParaRPr lang="pl-PL" altLang="pl-PL" dirty="0"/>
          </a:p>
        </p:txBody>
      </p:sp>
      <p:pic>
        <p:nvPicPr>
          <p:cNvPr id="5" name="Obraz 4" descr="nowe-logo-kwp-w-poznaniu-krzyw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028111"/>
              </p:ext>
            </p:extLst>
          </p:nvPr>
        </p:nvGraphicFramePr>
        <p:xfrm>
          <a:off x="1246312" y="2996952"/>
          <a:ext cx="681608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>
                  <a:extLst>
                    <a:ext uri="{9D8B030D-6E8A-4147-A177-3AD203B41FA5}">
                      <a16:colId xmlns:a16="http://schemas.microsoft.com/office/drawing/2014/main" val="2787397105"/>
                    </a:ext>
                  </a:extLst>
                </a:gridCol>
                <a:gridCol w="1847528">
                  <a:extLst>
                    <a:ext uri="{9D8B030D-6E8A-4147-A177-3AD203B41FA5}">
                      <a16:colId xmlns:a16="http://schemas.microsoft.com/office/drawing/2014/main" val="125894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Policjanci skierowani do służby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358,33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846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Kontrole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1620,52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166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Mandaty karne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921,39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688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Pouczenia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232,85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448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Ujawnione przekroczenia prędkości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730,94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385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Zatrzymane blankiety praw jazdy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20,59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979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74294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9FD9AC-AAC4-49CE-A9AD-0163B81C0CE8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7171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1">
            <a:extLst>
              <a:ext uri="{FF2B5EF4-FFF2-40B4-BE49-F238E27FC236}">
                <a16:creationId xmlns:a16="http://schemas.microsoft.com/office/drawing/2014/main" id="{396D0CBD-5CC0-4184-8484-CA7FCD4BE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aphicFrame>
        <p:nvGraphicFramePr>
          <p:cNvPr id="7173" name="Wykres 8"/>
          <p:cNvGraphicFramePr>
            <a:graphicFrameLocks/>
          </p:cNvGraphicFramePr>
          <p:nvPr/>
        </p:nvGraphicFramePr>
        <p:xfrm>
          <a:off x="-50800" y="1649413"/>
          <a:ext cx="9245600" cy="435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Chart" r:id="rId4" imgW="9254530" imgH="4359018" progId="Excel.Chart.8">
                  <p:embed/>
                </p:oleObj>
              </mc:Choice>
              <mc:Fallback>
                <p:oleObj name="Chart" r:id="rId4" imgW="9254530" imgH="4359018" progId="Excel.Chart.8">
                  <p:embed/>
                  <p:pic>
                    <p:nvPicPr>
                      <p:cNvPr id="0" name="Wykres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649413"/>
                        <a:ext cx="9245600" cy="435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Wykres 12">
            <a:extLst>
              <a:ext uri="{FF2B5EF4-FFF2-40B4-BE49-F238E27FC236}">
                <a16:creationId xmlns:a16="http://schemas.microsoft.com/office/drawing/2014/main" id="{7398AD90-9F0B-4921-892A-641950B460F7}"/>
              </a:ext>
            </a:extLst>
          </p:cNvPr>
          <p:cNvGraphicFramePr>
            <a:graphicFrameLocks/>
          </p:cNvGraphicFramePr>
          <p:nvPr/>
        </p:nvGraphicFramePr>
        <p:xfrm>
          <a:off x="467544" y="1628800"/>
          <a:ext cx="8280920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8E2324E5-BC18-481E-8524-741B3F8A3A6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9750" y="5297488"/>
            <a:ext cx="3836988" cy="609600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dirty="0">
                <a:cs typeface="Arial" pitchFamily="34" charset="0"/>
              </a:rPr>
              <a:t>Dynamika </a:t>
            </a:r>
            <a:r>
              <a:rPr lang="pl-PL" altLang="pl-PL" sz="1600" b="1" dirty="0">
                <a:solidFill>
                  <a:srgbClr val="3333CC"/>
                </a:solidFill>
                <a:cs typeface="Arial" pitchFamily="34" charset="0"/>
              </a:rPr>
              <a:t>pozytywna</a:t>
            </a:r>
            <a:r>
              <a:rPr lang="pl-PL" altLang="pl-PL" sz="1600" dirty="0">
                <a:solidFill>
                  <a:srgbClr val="3333CC"/>
                </a:solidFill>
                <a:cs typeface="Arial" pitchFamily="34" charset="0"/>
              </a:rPr>
              <a:t> </a:t>
            </a:r>
            <a:r>
              <a:rPr lang="pl-PL" altLang="pl-PL" sz="16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3333CC"/>
                </a:solidFill>
                <a:cs typeface="Arial" pitchFamily="34" charset="0"/>
              </a:rPr>
              <a:t>KPP Śrem 		-44,12%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3333CC"/>
                </a:solidFill>
                <a:cs typeface="Arial" pitchFamily="34" charset="0"/>
              </a:rPr>
              <a:t>KPP Pleszew		-36,62%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3333CC"/>
                </a:solidFill>
                <a:cs typeface="Arial" pitchFamily="34" charset="0"/>
              </a:rPr>
              <a:t>KPP Turek 		-35,48%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6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6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6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600" i="1" dirty="0"/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D3B29B06-D962-46C0-9D40-6E001FE72F8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67263" y="5300663"/>
            <a:ext cx="3836987" cy="609600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dirty="0">
                <a:cs typeface="Arial" pitchFamily="34" charset="0"/>
              </a:rPr>
              <a:t>Dynamika </a:t>
            </a:r>
            <a:r>
              <a:rPr lang="pl-PL" altLang="pl-PL" sz="1600" b="1" dirty="0">
                <a:solidFill>
                  <a:srgbClr val="FF0000"/>
                </a:solidFill>
                <a:cs typeface="Arial" pitchFamily="34" charset="0"/>
              </a:rPr>
              <a:t>negatywna</a:t>
            </a:r>
            <a:r>
              <a:rPr lang="pl-PL" altLang="pl-PL" sz="1600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pl-PL" altLang="pl-PL" sz="1600" dirty="0">
                <a:cs typeface="Arial" pitchFamily="34" charset="0"/>
              </a:rPr>
              <a:t>do roku 2020: 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FF0000"/>
                </a:solidFill>
                <a:cs typeface="Arial" pitchFamily="34" charset="0"/>
              </a:rPr>
              <a:t>KPP Złotów		+50,00%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FF0000"/>
                </a:solidFill>
                <a:cs typeface="Arial" pitchFamily="34" charset="0"/>
              </a:rPr>
              <a:t>KPP Słupca		+19,51%</a:t>
            </a:r>
          </a:p>
          <a:p>
            <a:pPr marL="631825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pl-PL" altLang="pl-PL" sz="1600" dirty="0">
                <a:solidFill>
                  <a:srgbClr val="FF0000"/>
                </a:solidFill>
                <a:cs typeface="Arial" pitchFamily="34" charset="0"/>
              </a:rPr>
              <a:t>KPP Oborniki		+17,39%</a:t>
            </a:r>
          </a:p>
          <a:p>
            <a:pPr marL="631825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600" dirty="0">
              <a:solidFill>
                <a:srgbClr val="3333CC"/>
              </a:solidFill>
              <a:cs typeface="Arial" pitchFamily="34" charset="0"/>
            </a:endParaRPr>
          </a:p>
          <a:p>
            <a:pPr marL="538163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pl-PL" altLang="pl-PL" sz="1600" dirty="0"/>
          </a:p>
          <a:p>
            <a:pPr marL="0" indent="0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None/>
              <a:defRPr/>
            </a:pPr>
            <a:endParaRPr lang="pl-PL" altLang="pl-PL" sz="16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l-PL" altLang="pl-PL" sz="1600" i="1" dirty="0"/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C7F59754-22D4-431F-8144-177FA75F1724}"/>
              </a:ext>
            </a:extLst>
          </p:cNvPr>
          <p:cNvCxnSpPr>
            <a:cxnSpLocks/>
          </p:cNvCxnSpPr>
          <p:nvPr/>
        </p:nvCxnSpPr>
        <p:spPr>
          <a:xfrm>
            <a:off x="6948488" y="3284538"/>
            <a:ext cx="792162" cy="2159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9" name="pole tekstowe 12"/>
          <p:cNvSpPr txBox="1">
            <a:spLocks noChangeArrowheads="1"/>
          </p:cNvSpPr>
          <p:nvPr/>
        </p:nvSpPr>
        <p:spPr bwMode="auto">
          <a:xfrm>
            <a:off x="7092950" y="2865438"/>
            <a:ext cx="1069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l-PL" altLang="pl-PL" sz="1600" b="1">
                <a:solidFill>
                  <a:srgbClr val="3333CC"/>
                </a:solidFill>
                <a:cs typeface="Calibri" panose="020F0502020204030204" pitchFamily="34" charset="0"/>
              </a:rPr>
              <a:t>-405</a:t>
            </a:r>
          </a:p>
        </p:txBody>
      </p:sp>
      <p:pic>
        <p:nvPicPr>
          <p:cNvPr id="8200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0C12D1-17D9-46A5-A357-722D3DA8168C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10243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1">
            <a:extLst>
              <a:ext uri="{FF2B5EF4-FFF2-40B4-BE49-F238E27FC236}">
                <a16:creationId xmlns:a16="http://schemas.microsoft.com/office/drawing/2014/main" id="{396D0CBD-5CC0-4184-8484-CA7FCD4BE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2019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aphicFrame>
        <p:nvGraphicFramePr>
          <p:cNvPr id="10245" name="Wykres 7"/>
          <p:cNvGraphicFramePr>
            <a:graphicFrameLocks/>
          </p:cNvGraphicFramePr>
          <p:nvPr/>
        </p:nvGraphicFramePr>
        <p:xfrm>
          <a:off x="-50800" y="1082675"/>
          <a:ext cx="9245600" cy="549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Chart" r:id="rId4" imgW="9254530" imgH="5499069" progId="Excel.Chart.8">
                  <p:embed/>
                </p:oleObj>
              </mc:Choice>
              <mc:Fallback>
                <p:oleObj name="Chart" r:id="rId4" imgW="9254530" imgH="5499069" progId="Excel.Chart.8">
                  <p:embed/>
                  <p:pic>
                    <p:nvPicPr>
                      <p:cNvPr id="0" name="Wykres 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082675"/>
                        <a:ext cx="9245600" cy="549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2019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11267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68" name="Wykres 11"/>
          <p:cNvGraphicFramePr>
            <a:graphicFrameLocks/>
          </p:cNvGraphicFramePr>
          <p:nvPr/>
        </p:nvGraphicFramePr>
        <p:xfrm>
          <a:off x="-50800" y="1217613"/>
          <a:ext cx="9245600" cy="569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Chart" r:id="rId5" imgW="9254530" imgH="5700254" progId="Excel.Chart.8">
                  <p:embed/>
                </p:oleObj>
              </mc:Choice>
              <mc:Fallback>
                <p:oleObj name="Chart" r:id="rId5" imgW="9254530" imgH="5700254" progId="Excel.Chart.8">
                  <p:embed/>
                  <p:pic>
                    <p:nvPicPr>
                      <p:cNvPr id="0" name="Wykres 1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217613"/>
                        <a:ext cx="9245600" cy="569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rostokąt 1">
            <a:extLst>
              <a:ext uri="{FF2B5EF4-FFF2-40B4-BE49-F238E27FC236}">
                <a16:creationId xmlns:a16="http://schemas.microsoft.com/office/drawing/2014/main" id="{4F60FEBA-B84C-4D64-9B60-32E83A7BC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WIELKOPOLSKA</a:t>
            </a: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styczeń – grudzień (lata 2019 – 2021)</a:t>
            </a:r>
            <a:endParaRPr lang="pl-PL" altLang="pl-PL" sz="1600" dirty="0">
              <a:solidFill>
                <a:srgbClr val="3333CC"/>
              </a:solidFill>
              <a:latin typeface="+mn-lt"/>
            </a:endParaRPr>
          </a:p>
        </p:txBody>
      </p:sp>
      <p:pic>
        <p:nvPicPr>
          <p:cNvPr id="13315" name="Obraz 4" descr="nowe-logo-kwp-w-poznaniu-krzyw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07486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6" name="Wykres 4"/>
          <p:cNvGraphicFramePr>
            <a:graphicFrameLocks/>
          </p:cNvGraphicFramePr>
          <p:nvPr/>
        </p:nvGraphicFramePr>
        <p:xfrm>
          <a:off x="-50800" y="1362075"/>
          <a:ext cx="9245600" cy="554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Chart" r:id="rId5" imgW="9254530" imgH="5553937" progId="Excel.Chart.8">
                  <p:embed/>
                </p:oleObj>
              </mc:Choice>
              <mc:Fallback>
                <p:oleObj name="Chart" r:id="rId5" imgW="9254530" imgH="5553937" progId="Excel.Chart.8">
                  <p:embed/>
                  <p:pic>
                    <p:nvPicPr>
                      <p:cNvPr id="0" name="Wykres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362075"/>
                        <a:ext cx="9245600" cy="554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ymbol zastępczy numeru slajdu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E72951-3D6E-4F32-9165-C420862EABA1}" type="slidenum">
              <a:rPr lang="pl-PL" altLang="pl-PL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pl-PL" altLang="pl-PL" sz="1200">
              <a:solidFill>
                <a:srgbClr val="898989"/>
              </a:solidFill>
            </a:endParaRPr>
          </a:p>
        </p:txBody>
      </p:sp>
      <p:pic>
        <p:nvPicPr>
          <p:cNvPr id="15363" name="Obraz 4" descr="nowe-logo-kwp-w-poznaniu-krzyw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30163"/>
            <a:ext cx="207486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4" name="Wykres 6"/>
          <p:cNvGraphicFramePr>
            <a:graphicFrameLocks/>
          </p:cNvGraphicFramePr>
          <p:nvPr/>
        </p:nvGraphicFramePr>
        <p:xfrm>
          <a:off x="-50800" y="1577975"/>
          <a:ext cx="9245600" cy="442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Chart" r:id="rId4" imgW="9254530" imgH="4432176" progId="Excel.Chart.8">
                  <p:embed/>
                </p:oleObj>
              </mc:Choice>
              <mc:Fallback>
                <p:oleObj name="Chart" r:id="rId4" imgW="9254530" imgH="4432176" progId="Excel.Chart.8">
                  <p:embed/>
                  <p:pic>
                    <p:nvPicPr>
                      <p:cNvPr id="0" name="Wykres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577975"/>
                        <a:ext cx="9245600" cy="442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1">
            <a:extLst>
              <a:ext uri="{FF2B5EF4-FFF2-40B4-BE49-F238E27FC236}">
                <a16:creationId xmlns:a16="http://schemas.microsoft.com/office/drawing/2014/main" id="{73A4EC93-16B2-4FA3-B40E-CCBBF9F81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33375"/>
            <a:ext cx="5834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  <a:latin typeface="+mn-lt"/>
              </a:rPr>
              <a:t>STAN BEZPIECZEŃSTWA W RUCHU DROGOWYM </a:t>
            </a:r>
            <a:r>
              <a:rPr lang="pl-PL" altLang="pl-PL" sz="1600" b="1" dirty="0">
                <a:solidFill>
                  <a:srgbClr val="FF0000"/>
                </a:solidFill>
                <a:latin typeface="+mn-lt"/>
              </a:rPr>
              <a:t>POLSKA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1600" b="1" dirty="0">
                <a:solidFill>
                  <a:srgbClr val="3333CC"/>
                </a:solidFill>
              </a:rPr>
              <a:t>styczeń – grudzień (lata 2016 – 2021)</a:t>
            </a:r>
            <a:endParaRPr lang="pl-PL" altLang="pl-PL" sz="1600" dirty="0">
              <a:solidFill>
                <a:srgbClr val="3333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akiet 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32953</TotalTime>
  <Words>688</Words>
  <Application>Microsoft Office PowerPoint</Application>
  <PresentationFormat>Pokaz na ekranie (4:3)</PresentationFormat>
  <Paragraphs>275</Paragraphs>
  <Slides>27</Slides>
  <Notes>15</Notes>
  <HiddenSlides>0</HiddenSlides>
  <MMClips>0</MMClips>
  <ScaleCrop>false</ScaleCrop>
  <HeadingPairs>
    <vt:vector size="8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34" baseType="lpstr">
      <vt:lpstr>Arial</vt:lpstr>
      <vt:lpstr>Calibri</vt:lpstr>
      <vt:lpstr>Century Gothic</vt:lpstr>
      <vt:lpstr>Times New Roman</vt:lpstr>
      <vt:lpstr>Wingdings</vt:lpstr>
      <vt:lpstr>Motyw pakietu Office</vt:lpstr>
      <vt:lpstr>Chart</vt:lpstr>
      <vt:lpstr>Prezentacja programu PowerPoint</vt:lpstr>
      <vt:lpstr>SIATKA ETATOWA POLICJANTÓW RD </vt:lpstr>
      <vt:lpstr>Średnia dzienna aktywność Policjanta WRD  w garnizonie wielkopolskim w 2021 roku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Główne przyczyny wypadków drogowych  z winy kierujących  na terenie garnizonu w 2021 roku  </vt:lpstr>
      <vt:lpstr>Główne przyczyny wypadków drogowych  z winy pieszego  na terenie garnizonu w 2021 roku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Admin</dc:creator>
  <cp:lastModifiedBy>Bartosz Wojciechowski</cp:lastModifiedBy>
  <cp:revision>3108</cp:revision>
  <cp:lastPrinted>2022-03-18T11:54:08Z</cp:lastPrinted>
  <dcterms:created xsi:type="dcterms:W3CDTF">2014-04-07T07:04:22Z</dcterms:created>
  <dcterms:modified xsi:type="dcterms:W3CDTF">2022-03-21T08:22:46Z</dcterms:modified>
</cp:coreProperties>
</file>